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8" r:id="rId1"/>
  </p:sldMasterIdLst>
  <p:sldIdLst>
    <p:sldId id="256" r:id="rId2"/>
    <p:sldId id="257" r:id="rId3"/>
    <p:sldId id="263" r:id="rId4"/>
    <p:sldId id="289" r:id="rId5"/>
    <p:sldId id="296" r:id="rId6"/>
    <p:sldId id="294" r:id="rId7"/>
    <p:sldId id="291" r:id="rId8"/>
    <p:sldId id="290" r:id="rId9"/>
    <p:sldId id="288" r:id="rId10"/>
    <p:sldId id="327"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314" r:id="rId29"/>
    <p:sldId id="315" r:id="rId30"/>
    <p:sldId id="316" r:id="rId31"/>
    <p:sldId id="317" r:id="rId32"/>
    <p:sldId id="318" r:id="rId33"/>
    <p:sldId id="319" r:id="rId34"/>
    <p:sldId id="320" r:id="rId35"/>
    <p:sldId id="321" r:id="rId36"/>
    <p:sldId id="322" r:id="rId37"/>
    <p:sldId id="323" r:id="rId38"/>
    <p:sldId id="324" r:id="rId39"/>
    <p:sldId id="325" r:id="rId40"/>
    <p:sldId id="326" r:id="rId4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5" d="100"/>
          <a:sy n="75" d="100"/>
        </p:scale>
        <p:origin x="-540"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0A9BA70-E57F-4C88-9AA7-2DC51CD5AC4C}" type="datetimeFigureOut">
              <a:rPr lang="pt-BR" smtClean="0"/>
              <a:pPr/>
              <a:t>31/10/2014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B982FF3-B19E-4DA5-9B3D-7693AC1905B8}" type="slidenum">
              <a:rPr lang="pt-BR" smtClean="0"/>
              <a:pPr/>
              <a:t>‹nº›</a:t>
            </a:fld>
            <a:endParaRPr lang="pt-B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41798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A9BA70-E57F-4C88-9AA7-2DC51CD5AC4C}" type="datetimeFigureOut">
              <a:rPr lang="pt-BR" smtClean="0"/>
              <a:pPr/>
              <a:t>31/10/2014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B982FF3-B19E-4DA5-9B3D-7693AC1905B8}" type="slidenum">
              <a:rPr lang="pt-BR" smtClean="0"/>
              <a:pPr/>
              <a:t>‹nº›</a:t>
            </a:fld>
            <a:endParaRPr lang="pt-BR"/>
          </a:p>
        </p:txBody>
      </p:sp>
    </p:spTree>
    <p:extLst>
      <p:ext uri="{BB962C8B-B14F-4D97-AF65-F5344CB8AC3E}">
        <p14:creationId xmlns:p14="http://schemas.microsoft.com/office/powerpoint/2010/main" xmlns="" val="3474030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A9BA70-E57F-4C88-9AA7-2DC51CD5AC4C}" type="datetimeFigureOut">
              <a:rPr lang="pt-BR" smtClean="0"/>
              <a:pPr/>
              <a:t>31/10/2014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B982FF3-B19E-4DA5-9B3D-7693AC1905B8}" type="slidenum">
              <a:rPr lang="pt-BR" smtClean="0"/>
              <a:pPr/>
              <a:t>‹nº›</a:t>
            </a:fld>
            <a:endParaRPr lang="pt-BR"/>
          </a:p>
        </p:txBody>
      </p:sp>
    </p:spTree>
    <p:extLst>
      <p:ext uri="{BB962C8B-B14F-4D97-AF65-F5344CB8AC3E}">
        <p14:creationId xmlns:p14="http://schemas.microsoft.com/office/powerpoint/2010/main" xmlns="" val="328437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A9BA70-E57F-4C88-9AA7-2DC51CD5AC4C}" type="datetimeFigureOut">
              <a:rPr lang="pt-BR" smtClean="0"/>
              <a:pPr/>
              <a:t>31/10/2014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B982FF3-B19E-4DA5-9B3D-7693AC1905B8}" type="slidenum">
              <a:rPr lang="pt-BR" smtClean="0"/>
              <a:pPr/>
              <a:t>‹nº›</a:t>
            </a:fld>
            <a:endParaRPr lang="pt-BR"/>
          </a:p>
        </p:txBody>
      </p:sp>
    </p:spTree>
    <p:extLst>
      <p:ext uri="{BB962C8B-B14F-4D97-AF65-F5344CB8AC3E}">
        <p14:creationId xmlns:p14="http://schemas.microsoft.com/office/powerpoint/2010/main" xmlns="" val="2187268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A9BA70-E57F-4C88-9AA7-2DC51CD5AC4C}" type="datetimeFigureOut">
              <a:rPr lang="pt-BR" smtClean="0"/>
              <a:pPr/>
              <a:t>31/10/2014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B982FF3-B19E-4DA5-9B3D-7693AC1905B8}" type="slidenum">
              <a:rPr lang="pt-BR" smtClean="0"/>
              <a:pPr/>
              <a:t>‹nº›</a:t>
            </a:fld>
            <a:endParaRPr lang="pt-B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74591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0A9BA70-E57F-4C88-9AA7-2DC51CD5AC4C}" type="datetimeFigureOut">
              <a:rPr lang="pt-BR" smtClean="0"/>
              <a:pPr/>
              <a:t>31/10/2014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B982FF3-B19E-4DA5-9B3D-7693AC1905B8}" type="slidenum">
              <a:rPr lang="pt-BR" smtClean="0"/>
              <a:pPr/>
              <a:t>‹nº›</a:t>
            </a:fld>
            <a:endParaRPr lang="pt-BR"/>
          </a:p>
        </p:txBody>
      </p:sp>
    </p:spTree>
    <p:extLst>
      <p:ext uri="{BB962C8B-B14F-4D97-AF65-F5344CB8AC3E}">
        <p14:creationId xmlns:p14="http://schemas.microsoft.com/office/powerpoint/2010/main" xmlns="" val="1187035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0A9BA70-E57F-4C88-9AA7-2DC51CD5AC4C}" type="datetimeFigureOut">
              <a:rPr lang="pt-BR" smtClean="0"/>
              <a:pPr/>
              <a:t>31/10/2014</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3B982FF3-B19E-4DA5-9B3D-7693AC1905B8}" type="slidenum">
              <a:rPr lang="pt-BR" smtClean="0"/>
              <a:pPr/>
              <a:t>‹nº›</a:t>
            </a:fld>
            <a:endParaRPr lang="pt-BR"/>
          </a:p>
        </p:txBody>
      </p:sp>
    </p:spTree>
    <p:extLst>
      <p:ext uri="{BB962C8B-B14F-4D97-AF65-F5344CB8AC3E}">
        <p14:creationId xmlns:p14="http://schemas.microsoft.com/office/powerpoint/2010/main" xmlns="" val="3014610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0A9BA70-E57F-4C88-9AA7-2DC51CD5AC4C}" type="datetimeFigureOut">
              <a:rPr lang="pt-BR" smtClean="0"/>
              <a:pPr/>
              <a:t>31/10/2014</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3B982FF3-B19E-4DA5-9B3D-7693AC1905B8}" type="slidenum">
              <a:rPr lang="pt-BR" smtClean="0"/>
              <a:pPr/>
              <a:t>‹nº›</a:t>
            </a:fld>
            <a:endParaRPr lang="pt-BR"/>
          </a:p>
        </p:txBody>
      </p:sp>
    </p:spTree>
    <p:extLst>
      <p:ext uri="{BB962C8B-B14F-4D97-AF65-F5344CB8AC3E}">
        <p14:creationId xmlns:p14="http://schemas.microsoft.com/office/powerpoint/2010/main" xmlns="" val="1831586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0A9BA70-E57F-4C88-9AA7-2DC51CD5AC4C}" type="datetimeFigureOut">
              <a:rPr lang="pt-BR" smtClean="0"/>
              <a:pPr/>
              <a:t>31/10/2014</a:t>
            </a:fld>
            <a:endParaRPr lang="pt-B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pt-BR"/>
          </a:p>
        </p:txBody>
      </p:sp>
      <p:sp>
        <p:nvSpPr>
          <p:cNvPr id="9" name="Slide Number Placeholder 8"/>
          <p:cNvSpPr>
            <a:spLocks noGrp="1"/>
          </p:cNvSpPr>
          <p:nvPr>
            <p:ph type="sldNum" sz="quarter" idx="12"/>
          </p:nvPr>
        </p:nvSpPr>
        <p:spPr/>
        <p:txBody>
          <a:bodyPr/>
          <a:lstStyle/>
          <a:p>
            <a:fld id="{3B982FF3-B19E-4DA5-9B3D-7693AC1905B8}" type="slidenum">
              <a:rPr lang="pt-BR" smtClean="0"/>
              <a:pPr/>
              <a:t>‹nº›</a:t>
            </a:fld>
            <a:endParaRPr lang="pt-BR"/>
          </a:p>
        </p:txBody>
      </p:sp>
    </p:spTree>
    <p:extLst>
      <p:ext uri="{BB962C8B-B14F-4D97-AF65-F5344CB8AC3E}">
        <p14:creationId xmlns:p14="http://schemas.microsoft.com/office/powerpoint/2010/main" xmlns="" val="518631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0A9BA70-E57F-4C88-9AA7-2DC51CD5AC4C}" type="datetimeFigureOut">
              <a:rPr lang="pt-BR" smtClean="0"/>
              <a:pPr/>
              <a:t>31/10/2014</a:t>
            </a:fld>
            <a:endParaRPr lang="pt-B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pt-B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B982FF3-B19E-4DA5-9B3D-7693AC1905B8}" type="slidenum">
              <a:rPr lang="pt-BR" smtClean="0"/>
              <a:pPr/>
              <a:t>‹nº›</a:t>
            </a:fld>
            <a:endParaRPr lang="pt-BR"/>
          </a:p>
        </p:txBody>
      </p:sp>
    </p:spTree>
    <p:extLst>
      <p:ext uri="{BB962C8B-B14F-4D97-AF65-F5344CB8AC3E}">
        <p14:creationId xmlns:p14="http://schemas.microsoft.com/office/powerpoint/2010/main" xmlns="" val="1583238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9BA70-E57F-4C88-9AA7-2DC51CD5AC4C}" type="datetimeFigureOut">
              <a:rPr lang="pt-BR" smtClean="0"/>
              <a:pPr/>
              <a:t>31/10/2014</a:t>
            </a:fld>
            <a:endParaRPr lang="pt-B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982FF3-B19E-4DA5-9B3D-7693AC1905B8}" type="slidenum">
              <a:rPr lang="pt-BR" smtClean="0"/>
              <a:pPr/>
              <a:t>‹nº›</a:t>
            </a:fld>
            <a:endParaRPr lang="pt-BR"/>
          </a:p>
        </p:txBody>
      </p:sp>
    </p:spTree>
    <p:extLst>
      <p:ext uri="{BB962C8B-B14F-4D97-AF65-F5344CB8AC3E}">
        <p14:creationId xmlns:p14="http://schemas.microsoft.com/office/powerpoint/2010/main" xmlns="" val="400610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0A9BA70-E57F-4C88-9AA7-2DC51CD5AC4C}" type="datetimeFigureOut">
              <a:rPr lang="pt-BR" smtClean="0"/>
              <a:pPr/>
              <a:t>31/10/2014</a:t>
            </a:fld>
            <a:endParaRPr lang="pt-B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pt-B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B982FF3-B19E-4DA5-9B3D-7693AC1905B8}" type="slidenum">
              <a:rPr lang="pt-BR" smtClean="0"/>
              <a:pPr/>
              <a:t>‹nº›</a:t>
            </a:fld>
            <a:endParaRPr lang="pt-B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91684812"/>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Art</a:t>
            </a:r>
            <a:r>
              <a:rPr lang="pt-BR" dirty="0" smtClean="0"/>
              <a:t> </a:t>
            </a:r>
            <a:r>
              <a:rPr lang="en-US" dirty="0" smtClean="0"/>
              <a:t>Authentication</a:t>
            </a:r>
            <a:endParaRPr lang="en-US" dirty="0"/>
          </a:p>
        </p:txBody>
      </p:sp>
      <p:sp>
        <p:nvSpPr>
          <p:cNvPr id="3" name="Subtitle 2"/>
          <p:cNvSpPr>
            <a:spLocks noGrp="1"/>
          </p:cNvSpPr>
          <p:nvPr>
            <p:ph type="subTitle" idx="1"/>
          </p:nvPr>
        </p:nvSpPr>
        <p:spPr/>
        <p:txBody>
          <a:bodyPr/>
          <a:lstStyle/>
          <a:p>
            <a:r>
              <a:rPr lang="pt-BR" dirty="0" smtClean="0"/>
              <a:t>Cássio </a:t>
            </a:r>
            <a:r>
              <a:rPr lang="pt-BR" dirty="0"/>
              <a:t>R. F. </a:t>
            </a:r>
            <a:r>
              <a:rPr lang="pt-BR" dirty="0" err="1" smtClean="0"/>
              <a:t>Riedo</a:t>
            </a:r>
            <a:r>
              <a:rPr lang="pt-BR" dirty="0" smtClean="0"/>
              <a:t> &amp; Guilherme A. Fôlego</a:t>
            </a:r>
            <a:endParaRPr lang="pt-BR" dirty="0"/>
          </a:p>
        </p:txBody>
      </p:sp>
    </p:spTree>
    <p:extLst>
      <p:ext uri="{BB962C8B-B14F-4D97-AF65-F5344CB8AC3E}">
        <p14:creationId xmlns:p14="http://schemas.microsoft.com/office/powerpoint/2010/main" xmlns="" val="1081908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Works</a:t>
            </a:r>
            <a:endParaRPr lang="en-US" dirty="0"/>
          </a:p>
        </p:txBody>
      </p:sp>
      <p:sp>
        <p:nvSpPr>
          <p:cNvPr id="3" name="Content Placeholder 2"/>
          <p:cNvSpPr>
            <a:spLocks noGrp="1"/>
          </p:cNvSpPr>
          <p:nvPr>
            <p:ph idx="1"/>
          </p:nvPr>
        </p:nvSpPr>
        <p:spPr/>
        <p:txBody>
          <a:bodyPr>
            <a:normAutofit/>
          </a:bodyPr>
          <a:lstStyle/>
          <a:p>
            <a:r>
              <a:rPr lang="en-US" dirty="0" smtClean="0"/>
              <a:t>“Stylistic analysis of paintings using wavelets and machine learning” (</a:t>
            </a:r>
            <a:r>
              <a:rPr lang="en-US" dirty="0" err="1" smtClean="0"/>
              <a:t>Jafarpour</a:t>
            </a:r>
            <a:r>
              <a:rPr lang="en-US" dirty="0" smtClean="0"/>
              <a:t> et al.) − 2009</a:t>
            </a:r>
          </a:p>
          <a:p>
            <a:pPr lvl="1"/>
            <a:r>
              <a:rPr lang="en-US" dirty="0" smtClean="0"/>
              <a:t>A </a:t>
            </a:r>
            <a:r>
              <a:rPr lang="en-US" dirty="0" smtClean="0"/>
              <a:t>stylistic analysis of </a:t>
            </a:r>
            <a:r>
              <a:rPr lang="en-US" dirty="0" smtClean="0"/>
              <a:t>van </a:t>
            </a:r>
            <a:r>
              <a:rPr lang="en-US" dirty="0" smtClean="0"/>
              <a:t>Gogh’s paintings: Wavelet transforms successfully capture local differences at different scales of </a:t>
            </a:r>
            <a:r>
              <a:rPr lang="en-US" dirty="0" smtClean="0"/>
              <a:t>images</a:t>
            </a:r>
          </a:p>
          <a:p>
            <a:pPr lvl="1"/>
            <a:r>
              <a:rPr lang="en-US" dirty="0" smtClean="0"/>
              <a:t>Appropriate </a:t>
            </a:r>
            <a:r>
              <a:rPr lang="en-US" dirty="0" smtClean="0"/>
              <a:t>color representation can capture local and global color </a:t>
            </a:r>
            <a:r>
              <a:rPr lang="en-US" dirty="0" smtClean="0"/>
              <a:t>saturation</a:t>
            </a:r>
          </a:p>
          <a:p>
            <a:pPr lvl="1"/>
            <a:r>
              <a:rPr lang="en-US" dirty="0" smtClean="0"/>
              <a:t>Stochastic </a:t>
            </a:r>
            <a:r>
              <a:rPr lang="en-US" dirty="0" smtClean="0"/>
              <a:t>analysis, often assuming Markov conditions, allow extraction of key features of images from the observed wavelet coefficients, despite the noise, and provide </a:t>
            </a:r>
            <a:r>
              <a:rPr lang="en-US" dirty="0" smtClean="0"/>
              <a:t>robustness</a:t>
            </a:r>
          </a:p>
          <a:p>
            <a:pPr lvl="1"/>
            <a:r>
              <a:rPr lang="en-US" dirty="0" smtClean="0"/>
              <a:t>Pattern </a:t>
            </a:r>
            <a:r>
              <a:rPr lang="en-US" dirty="0" smtClean="0"/>
              <a:t>recognition tools provide a variety of different computation classifiers capable of categorizing images based on the extracted </a:t>
            </a:r>
            <a:r>
              <a:rPr lang="en-US" dirty="0" smtClean="0"/>
              <a:t>features</a:t>
            </a:r>
            <a:endParaRPr lang="en-US" dirty="0" smtClean="0"/>
          </a:p>
          <a:p>
            <a:r>
              <a:rPr lang="en-US" dirty="0" smtClean="0"/>
              <a:t>“</a:t>
            </a:r>
            <a:r>
              <a:rPr lang="en-US" dirty="0" smtClean="0"/>
              <a:t>Art Authentication from an Inverse Problems Perspective” (</a:t>
            </a:r>
            <a:r>
              <a:rPr lang="en-US" dirty="0" err="1" smtClean="0"/>
              <a:t>Sloggett</a:t>
            </a:r>
            <a:r>
              <a:rPr lang="en-US" dirty="0" smtClean="0"/>
              <a:t> &amp; </a:t>
            </a:r>
            <a:r>
              <a:rPr lang="en-US" dirty="0" err="1" smtClean="0"/>
              <a:t>Anderssen</a:t>
            </a:r>
            <a:r>
              <a:rPr lang="en-US" dirty="0" smtClean="0"/>
              <a:t>) − 2013</a:t>
            </a:r>
          </a:p>
          <a:p>
            <a:pPr lvl="1"/>
            <a:r>
              <a:rPr lang="en-US" dirty="0" smtClean="0"/>
              <a:t>The overall goal is to confirm whether a particular piece of art is what it is claimed or thought to be - connection between art authentication and inverse problems concentrating on </a:t>
            </a:r>
            <a:r>
              <a:rPr lang="en-US" dirty="0" err="1" smtClean="0"/>
              <a:t>stylometry</a:t>
            </a:r>
            <a:endParaRPr lang="en-US" dirty="0" smtClean="0"/>
          </a:p>
          <a:p>
            <a:endParaRPr lang="en-US" dirty="0"/>
          </a:p>
        </p:txBody>
      </p:sp>
    </p:spTree>
    <p:extLst>
      <p:ext uri="{BB962C8B-B14F-4D97-AF65-F5344CB8AC3E}">
        <p14:creationId xmlns:p14="http://schemas.microsoft.com/office/powerpoint/2010/main" xmlns="" val="2655986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normAutofit lnSpcReduction="10000"/>
          </a:bodyPr>
          <a:lstStyle/>
          <a:p>
            <a:r>
              <a:rPr lang="en-US" dirty="0" smtClean="0"/>
              <a:t>Mathematical </a:t>
            </a:r>
            <a:r>
              <a:rPr lang="en-US" dirty="0"/>
              <a:t>analysis of a </a:t>
            </a:r>
            <a:r>
              <a:rPr lang="en-US" dirty="0" smtClean="0"/>
              <a:t>painting’s digital </a:t>
            </a:r>
            <a:r>
              <a:rPr lang="en-US" dirty="0"/>
              <a:t>representation could assist </a:t>
            </a:r>
            <a:r>
              <a:rPr lang="en-US" dirty="0" smtClean="0"/>
              <a:t>the art </a:t>
            </a:r>
            <a:r>
              <a:rPr lang="en-US" dirty="0"/>
              <a:t>expert</a:t>
            </a:r>
          </a:p>
          <a:p>
            <a:r>
              <a:rPr lang="en-US" dirty="0" smtClean="0"/>
              <a:t>Painting analysis</a:t>
            </a:r>
          </a:p>
          <a:p>
            <a:r>
              <a:rPr lang="en-US" dirty="0" smtClean="0"/>
              <a:t>Artist identification</a:t>
            </a:r>
          </a:p>
          <a:p>
            <a:r>
              <a:rPr lang="en-US" dirty="0" smtClean="0"/>
              <a:t>Necessary </a:t>
            </a:r>
            <a:r>
              <a:rPr lang="en-US" dirty="0"/>
              <a:t>data </a:t>
            </a:r>
            <a:r>
              <a:rPr lang="en-US" dirty="0" smtClean="0"/>
              <a:t>for research </a:t>
            </a:r>
            <a:r>
              <a:rPr lang="en-US" dirty="0"/>
              <a:t>has not been made widely </a:t>
            </a:r>
            <a:r>
              <a:rPr lang="en-US" dirty="0" smtClean="0"/>
              <a:t>available</a:t>
            </a:r>
          </a:p>
          <a:p>
            <a:r>
              <a:rPr lang="en-US" dirty="0" smtClean="0"/>
              <a:t>Brushstroke Analysis</a:t>
            </a:r>
          </a:p>
          <a:p>
            <a:pPr lvl="1"/>
            <a:r>
              <a:rPr lang="en-US" dirty="0" smtClean="0"/>
              <a:t>Artist’s “handwriting</a:t>
            </a:r>
            <a:r>
              <a:rPr lang="en-US" dirty="0"/>
              <a:t>” in the brushwork</a:t>
            </a:r>
          </a:p>
          <a:p>
            <a:pPr lvl="1"/>
            <a:r>
              <a:rPr lang="en-US" dirty="0" smtClean="0"/>
              <a:t>Individual perception</a:t>
            </a:r>
            <a:endParaRPr lang="en-US" dirty="0"/>
          </a:p>
          <a:p>
            <a:pPr lvl="1"/>
            <a:r>
              <a:rPr lang="en-US" dirty="0" smtClean="0"/>
              <a:t>Viewing conditions</a:t>
            </a:r>
          </a:p>
          <a:p>
            <a:pPr lvl="1"/>
            <a:r>
              <a:rPr lang="en-US" dirty="0" smtClean="0"/>
              <a:t>Knowledge </a:t>
            </a:r>
            <a:r>
              <a:rPr lang="en-US" dirty="0"/>
              <a:t>of the picture’s </a:t>
            </a:r>
            <a:r>
              <a:rPr lang="en-US" dirty="0" smtClean="0"/>
              <a:t>materials</a:t>
            </a:r>
            <a:endParaRPr lang="en-US" dirty="0"/>
          </a:p>
          <a:p>
            <a:pPr lvl="1"/>
            <a:r>
              <a:rPr lang="en-US" dirty="0" smtClean="0"/>
              <a:t>State </a:t>
            </a:r>
            <a:r>
              <a:rPr lang="en-US" dirty="0"/>
              <a:t>of </a:t>
            </a:r>
            <a:r>
              <a:rPr lang="en-US" dirty="0" smtClean="0"/>
              <a:t>preservation</a:t>
            </a:r>
          </a:p>
          <a:p>
            <a:pPr lvl="1"/>
            <a:r>
              <a:rPr lang="en-US" dirty="0" smtClean="0"/>
              <a:t>Painter’s </a:t>
            </a:r>
            <a:r>
              <a:rPr lang="en-US" dirty="0"/>
              <a:t>common working </a:t>
            </a:r>
            <a:r>
              <a:rPr lang="en-US" dirty="0" smtClean="0"/>
              <a:t>methods</a:t>
            </a:r>
            <a:endParaRPr lang="en-US" dirty="0"/>
          </a:p>
        </p:txBody>
      </p:sp>
    </p:spTree>
    <p:extLst>
      <p:ext uri="{BB962C8B-B14F-4D97-AF65-F5344CB8AC3E}">
        <p14:creationId xmlns:p14="http://schemas.microsoft.com/office/powerpoint/2010/main" xmlns="" val="874265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Works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a:t>
            </a:r>
            <a:r>
              <a:rPr lang="en-US" dirty="0"/>
              <a:t>digital technique for art </a:t>
            </a:r>
            <a:r>
              <a:rPr lang="en-US" dirty="0" smtClean="0"/>
              <a:t>authentication” (</a:t>
            </a:r>
            <a:r>
              <a:rPr lang="en-US" dirty="0" err="1" smtClean="0"/>
              <a:t>Lyu</a:t>
            </a:r>
            <a:r>
              <a:rPr lang="en-US" dirty="0" smtClean="0"/>
              <a:t> et al.) − 2004</a:t>
            </a:r>
          </a:p>
          <a:p>
            <a:pPr lvl="1"/>
            <a:r>
              <a:rPr lang="en-US" dirty="0" smtClean="0"/>
              <a:t>Computational </a:t>
            </a:r>
            <a:r>
              <a:rPr lang="en-US" dirty="0"/>
              <a:t>technique for authenticating </a:t>
            </a:r>
            <a:r>
              <a:rPr lang="en-US" dirty="0" smtClean="0"/>
              <a:t>works of art, specifically paintings and drawings, </a:t>
            </a:r>
            <a:r>
              <a:rPr lang="en-US" dirty="0"/>
              <a:t>from </a:t>
            </a:r>
            <a:r>
              <a:rPr lang="en-US" dirty="0" smtClean="0"/>
              <a:t>high-resolution digital </a:t>
            </a:r>
            <a:r>
              <a:rPr lang="en-US" dirty="0"/>
              <a:t>scans</a:t>
            </a:r>
          </a:p>
          <a:p>
            <a:r>
              <a:rPr lang="en-US" dirty="0" smtClean="0"/>
              <a:t>“Image </a:t>
            </a:r>
            <a:r>
              <a:rPr lang="en-US" dirty="0"/>
              <a:t>Processing </a:t>
            </a:r>
            <a:r>
              <a:rPr lang="en-US" dirty="0" smtClean="0"/>
              <a:t>for Artist Identification” (Johnson et al.) </a:t>
            </a:r>
            <a:r>
              <a:rPr lang="en-US" dirty="0"/>
              <a:t>− </a:t>
            </a:r>
            <a:r>
              <a:rPr lang="en-US" dirty="0" smtClean="0"/>
              <a:t>2008</a:t>
            </a:r>
            <a:endParaRPr lang="en-US" dirty="0"/>
          </a:p>
          <a:p>
            <a:pPr lvl="1"/>
            <a:r>
              <a:rPr lang="en-US" dirty="0" smtClean="0"/>
              <a:t>Pennsylvania </a:t>
            </a:r>
            <a:r>
              <a:rPr lang="en-US" dirty="0"/>
              <a:t>State </a:t>
            </a:r>
            <a:r>
              <a:rPr lang="en-US" dirty="0" smtClean="0"/>
              <a:t>University</a:t>
            </a:r>
          </a:p>
          <a:p>
            <a:pPr lvl="2"/>
            <a:r>
              <a:rPr lang="en-US" dirty="0" smtClean="0"/>
              <a:t>Similarity assessment via texture and brushstroke geometry modeling</a:t>
            </a:r>
            <a:endParaRPr lang="en-US" dirty="0"/>
          </a:p>
          <a:p>
            <a:pPr lvl="1"/>
            <a:r>
              <a:rPr lang="en-US" dirty="0" smtClean="0"/>
              <a:t>Princeton University</a:t>
            </a:r>
          </a:p>
          <a:p>
            <a:pPr lvl="2"/>
            <a:r>
              <a:rPr lang="en-US" dirty="0" smtClean="0"/>
              <a:t>Characterizing scales at which telling details emerge</a:t>
            </a:r>
          </a:p>
          <a:p>
            <a:pPr lvl="1"/>
            <a:r>
              <a:rPr lang="en-US" dirty="0" smtClean="0"/>
              <a:t>Maastricht University</a:t>
            </a:r>
          </a:p>
          <a:p>
            <a:pPr lvl="2"/>
            <a:r>
              <a:rPr lang="en-US" dirty="0" smtClean="0"/>
              <a:t>Biologically inspired painting analysis</a:t>
            </a:r>
          </a:p>
          <a:p>
            <a:r>
              <a:rPr lang="en-US" dirty="0" smtClean="0"/>
              <a:t>“Rhythmic Brushstrokes Distinguish van Gogh from His Contemporaries: Findings via Automated Brushstroke Extraction” (Li et al.) − 2012</a:t>
            </a:r>
          </a:p>
          <a:p>
            <a:pPr lvl="1"/>
            <a:r>
              <a:rPr lang="en-US" dirty="0" smtClean="0"/>
              <a:t>Compare </a:t>
            </a:r>
            <a:r>
              <a:rPr lang="en-US" dirty="0"/>
              <a:t>van Gogh with his contemporaries </a:t>
            </a:r>
            <a:r>
              <a:rPr lang="en-US" dirty="0" smtClean="0"/>
              <a:t>by statistically </a:t>
            </a:r>
            <a:r>
              <a:rPr lang="en-US" dirty="0"/>
              <a:t>analyzing a massive set of automatically extracted </a:t>
            </a:r>
            <a:r>
              <a:rPr lang="en-US" dirty="0" smtClean="0"/>
              <a:t>brushstrokes</a:t>
            </a:r>
          </a:p>
        </p:txBody>
      </p:sp>
    </p:spTree>
    <p:extLst>
      <p:ext uri="{BB962C8B-B14F-4D97-AF65-F5344CB8AC3E}">
        <p14:creationId xmlns:p14="http://schemas.microsoft.com/office/powerpoint/2010/main" xmlns="" val="4036712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Works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a:t>
            </a:r>
            <a:r>
              <a:rPr lang="en-US" dirty="0"/>
              <a:t>digital technique for art </a:t>
            </a:r>
            <a:r>
              <a:rPr lang="en-US" dirty="0" smtClean="0"/>
              <a:t>authentication” (</a:t>
            </a:r>
            <a:r>
              <a:rPr lang="en-US" dirty="0" err="1" smtClean="0"/>
              <a:t>Lyu</a:t>
            </a:r>
            <a:r>
              <a:rPr lang="en-US" dirty="0" smtClean="0"/>
              <a:t> et al.) − 2004</a:t>
            </a:r>
          </a:p>
          <a:p>
            <a:pPr lvl="1"/>
            <a:r>
              <a:rPr lang="en-US" dirty="0" smtClean="0"/>
              <a:t>Computational </a:t>
            </a:r>
            <a:r>
              <a:rPr lang="en-US" dirty="0"/>
              <a:t>technique for authenticating </a:t>
            </a:r>
            <a:r>
              <a:rPr lang="en-US" dirty="0" smtClean="0"/>
              <a:t>works of art, specifically paintings and drawings, </a:t>
            </a:r>
            <a:r>
              <a:rPr lang="en-US" dirty="0"/>
              <a:t>from </a:t>
            </a:r>
            <a:r>
              <a:rPr lang="en-US" dirty="0" smtClean="0"/>
              <a:t>high-resolution digital </a:t>
            </a:r>
            <a:r>
              <a:rPr lang="en-US" dirty="0"/>
              <a:t>scans</a:t>
            </a:r>
          </a:p>
          <a:p>
            <a:r>
              <a:rPr lang="en-US" dirty="0" smtClean="0">
                <a:solidFill>
                  <a:schemeClr val="bg1">
                    <a:lumMod val="65000"/>
                  </a:schemeClr>
                </a:solidFill>
              </a:rPr>
              <a:t>“Image Processing for Artist Identification” (Johnson et al.) − 2008</a:t>
            </a:r>
          </a:p>
          <a:p>
            <a:pPr lvl="1"/>
            <a:r>
              <a:rPr lang="en-US" dirty="0" smtClean="0">
                <a:solidFill>
                  <a:schemeClr val="bg1">
                    <a:lumMod val="65000"/>
                  </a:schemeClr>
                </a:solidFill>
              </a:rPr>
              <a:t>Pennsylvania State University</a:t>
            </a:r>
          </a:p>
          <a:p>
            <a:pPr lvl="2"/>
            <a:r>
              <a:rPr lang="en-US" dirty="0" smtClean="0">
                <a:solidFill>
                  <a:schemeClr val="bg1">
                    <a:lumMod val="65000"/>
                  </a:schemeClr>
                </a:solidFill>
              </a:rPr>
              <a:t>Similarity assessment via texture and brushstroke geometry modeling</a:t>
            </a:r>
          </a:p>
          <a:p>
            <a:pPr lvl="1"/>
            <a:r>
              <a:rPr lang="en-US" dirty="0" smtClean="0">
                <a:solidFill>
                  <a:schemeClr val="bg1">
                    <a:lumMod val="65000"/>
                  </a:schemeClr>
                </a:solidFill>
              </a:rPr>
              <a:t>Princeton University</a:t>
            </a:r>
          </a:p>
          <a:p>
            <a:pPr lvl="2"/>
            <a:r>
              <a:rPr lang="en-US" dirty="0" smtClean="0">
                <a:solidFill>
                  <a:schemeClr val="bg1">
                    <a:lumMod val="65000"/>
                  </a:schemeClr>
                </a:solidFill>
              </a:rPr>
              <a:t>Characterizing scales at which telling details emerge</a:t>
            </a:r>
          </a:p>
          <a:p>
            <a:pPr lvl="1"/>
            <a:r>
              <a:rPr lang="en-US" dirty="0" smtClean="0">
                <a:solidFill>
                  <a:schemeClr val="bg1">
                    <a:lumMod val="65000"/>
                  </a:schemeClr>
                </a:solidFill>
              </a:rPr>
              <a:t>Maastricht University</a:t>
            </a:r>
          </a:p>
          <a:p>
            <a:pPr lvl="2"/>
            <a:r>
              <a:rPr lang="en-US" dirty="0" smtClean="0">
                <a:solidFill>
                  <a:schemeClr val="bg1">
                    <a:lumMod val="65000"/>
                  </a:schemeClr>
                </a:solidFill>
              </a:rPr>
              <a:t>Biologically inspired painting analysis</a:t>
            </a:r>
          </a:p>
          <a:p>
            <a:r>
              <a:rPr lang="en-US" dirty="0" smtClean="0">
                <a:solidFill>
                  <a:schemeClr val="bg1">
                    <a:lumMod val="65000"/>
                  </a:schemeClr>
                </a:solidFill>
              </a:rPr>
              <a:t>“Rhythmic Brushstrokes Distinguish van Gogh from His Contemporaries: Findings via Automated Brushstroke Extraction” (Li et al.) − 2012</a:t>
            </a:r>
          </a:p>
          <a:p>
            <a:pPr lvl="1"/>
            <a:r>
              <a:rPr lang="en-US" dirty="0" smtClean="0">
                <a:solidFill>
                  <a:schemeClr val="bg1">
                    <a:lumMod val="65000"/>
                  </a:schemeClr>
                </a:solidFill>
              </a:rPr>
              <a:t>Compare </a:t>
            </a:r>
            <a:r>
              <a:rPr lang="en-US" dirty="0">
                <a:solidFill>
                  <a:schemeClr val="bg1">
                    <a:lumMod val="65000"/>
                  </a:schemeClr>
                </a:solidFill>
              </a:rPr>
              <a:t>van Gogh with his contemporaries </a:t>
            </a:r>
            <a:r>
              <a:rPr lang="en-US" dirty="0" smtClean="0">
                <a:solidFill>
                  <a:schemeClr val="bg1">
                    <a:lumMod val="65000"/>
                  </a:schemeClr>
                </a:solidFill>
              </a:rPr>
              <a:t>by statistically </a:t>
            </a:r>
            <a:r>
              <a:rPr lang="en-US" dirty="0">
                <a:solidFill>
                  <a:schemeClr val="bg1">
                    <a:lumMod val="65000"/>
                  </a:schemeClr>
                </a:solidFill>
              </a:rPr>
              <a:t>analyzing a massive set of automatically extracted </a:t>
            </a:r>
            <a:r>
              <a:rPr lang="en-US" dirty="0" smtClean="0">
                <a:solidFill>
                  <a:schemeClr val="bg1">
                    <a:lumMod val="65000"/>
                  </a:schemeClr>
                </a:solidFill>
              </a:rPr>
              <a:t>brushstrokes</a:t>
            </a:r>
          </a:p>
        </p:txBody>
      </p:sp>
    </p:spTree>
    <p:extLst>
      <p:ext uri="{BB962C8B-B14F-4D97-AF65-F5344CB8AC3E}">
        <p14:creationId xmlns:p14="http://schemas.microsoft.com/office/powerpoint/2010/main" xmlns="" val="10824208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Technique</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p:txBody>
              <a:bodyPr>
                <a:normAutofit fontScale="92500" lnSpcReduction="10000"/>
              </a:bodyPr>
              <a:lstStyle/>
              <a:p>
                <a:r>
                  <a:rPr lang="en-US" dirty="0" smtClean="0"/>
                  <a:t>Data: eight authenticated drawings </a:t>
                </a:r>
                <a:r>
                  <a:rPr lang="en-US" dirty="0"/>
                  <a:t>by </a:t>
                </a:r>
                <a:r>
                  <a:rPr lang="en-US" dirty="0" err="1"/>
                  <a:t>Bruegel</a:t>
                </a:r>
                <a:r>
                  <a:rPr lang="en-US" dirty="0"/>
                  <a:t> and five acknowledged </a:t>
                </a:r>
                <a:r>
                  <a:rPr lang="en-US" dirty="0" err="1"/>
                  <a:t>Bruegel</a:t>
                </a:r>
                <a:r>
                  <a:rPr lang="en-US" dirty="0"/>
                  <a:t> </a:t>
                </a:r>
                <a:r>
                  <a:rPr lang="en-US" dirty="0" smtClean="0"/>
                  <a:t>imitations</a:t>
                </a:r>
              </a:p>
              <a:p>
                <a:r>
                  <a:rPr lang="en-US" dirty="0" smtClean="0"/>
                  <a:t>Normalization steps</a:t>
                </a:r>
              </a:p>
              <a:p>
                <a:pPr lvl="1"/>
                <a:r>
                  <a:rPr lang="en-US" dirty="0" smtClean="0"/>
                  <a:t>2,400 dots per inch</a:t>
                </a:r>
              </a:p>
              <a:p>
                <a:pPr lvl="1"/>
                <a:r>
                  <a:rPr lang="en-US" dirty="0" smtClean="0"/>
                  <a:t>Cropped to a central region</a:t>
                </a:r>
              </a:p>
              <a:p>
                <a:pPr lvl="1"/>
                <a:r>
                  <a:rPr lang="en-US" dirty="0" smtClean="0"/>
                  <a:t>Converted to grayscale</a:t>
                </a:r>
              </a:p>
              <a:p>
                <a:pPr lvl="1"/>
                <a:r>
                  <a:rPr lang="en-US" dirty="0" smtClean="0"/>
                  <a:t>Scaled to [0,255]</a:t>
                </a:r>
              </a:p>
              <a:p>
                <a:r>
                  <a:rPr lang="en-US" dirty="0" smtClean="0"/>
                  <a:t>64 non-overlapping </a:t>
                </a:r>
                <a14:m>
                  <m:oMath xmlns:m="http://schemas.openxmlformats.org/officeDocument/2006/math">
                    <m:r>
                      <a:rPr lang="pt-BR" b="0" i="1" smtClean="0">
                        <a:latin typeface="Cambria Math" panose="02040503050406030204" pitchFamily="18" charset="0"/>
                      </a:rPr>
                      <m:t>256</m:t>
                    </m:r>
                    <m:r>
                      <a:rPr lang="pt-BR" b="0" i="1" smtClean="0">
                        <a:latin typeface="Cambria Math" panose="02040503050406030204" pitchFamily="18" charset="0"/>
                        <a:ea typeface="Cambria Math" panose="02040503050406030204" pitchFamily="18" charset="0"/>
                      </a:rPr>
                      <m:t>×256</m:t>
                    </m:r>
                  </m:oMath>
                </a14:m>
                <a:r>
                  <a:rPr lang="en-US" dirty="0" smtClean="0"/>
                  <a:t> patches</a:t>
                </a:r>
                <a:endParaRPr lang="en-US" dirty="0"/>
              </a:p>
              <a:p>
                <a:r>
                  <a:rPr lang="en-US" dirty="0" smtClean="0"/>
                  <a:t>Five-level, three-orientation wavelet-like decomposition</a:t>
                </a:r>
              </a:p>
              <a:p>
                <a:r>
                  <a:rPr lang="en-US" dirty="0" smtClean="0"/>
                  <a:t>Extracted coefficient and error statistics (72 features in total)</a:t>
                </a:r>
              </a:p>
              <a:p>
                <a:r>
                  <a:rPr lang="en-US" dirty="0" err="1" smtClean="0"/>
                  <a:t>Hausdorff</a:t>
                </a:r>
                <a:r>
                  <a:rPr lang="en-US" dirty="0" smtClean="0"/>
                  <a:t> distance: </a:t>
                </a:r>
                <a14:m>
                  <m:oMath xmlns:m="http://schemas.openxmlformats.org/officeDocument/2006/math">
                    <m:r>
                      <a:rPr lang="pt-BR" b="0" i="1" smtClean="0">
                        <a:latin typeface="Cambria Math" panose="02040503050406030204" pitchFamily="18" charset="0"/>
                      </a:rPr>
                      <m:t>h</m:t>
                    </m:r>
                    <m:d>
                      <m:dPr>
                        <m:ctrlPr>
                          <a:rPr lang="pt-BR" b="0" i="1" smtClean="0">
                            <a:latin typeface="Cambria Math" panose="02040503050406030204" pitchFamily="18" charset="0"/>
                          </a:rPr>
                        </m:ctrlPr>
                      </m:dPr>
                      <m:e>
                        <m:r>
                          <a:rPr lang="pt-BR" b="0" i="1" smtClean="0">
                            <a:latin typeface="Cambria Math" panose="02040503050406030204" pitchFamily="18" charset="0"/>
                          </a:rPr>
                          <m:t>𝑋</m:t>
                        </m:r>
                        <m:r>
                          <a:rPr lang="pt-BR" b="0" i="1" smtClean="0">
                            <a:latin typeface="Cambria Math" panose="02040503050406030204" pitchFamily="18" charset="0"/>
                          </a:rPr>
                          <m:t>,</m:t>
                        </m:r>
                        <m:r>
                          <a:rPr lang="pt-BR" b="0" i="1" smtClean="0">
                            <a:latin typeface="Cambria Math" panose="02040503050406030204" pitchFamily="18" charset="0"/>
                          </a:rPr>
                          <m:t>𝑌</m:t>
                        </m:r>
                      </m:e>
                    </m:d>
                    <m:r>
                      <a:rPr lang="pt-BR" b="0" i="1" smtClean="0">
                        <a:latin typeface="Cambria Math" panose="02040503050406030204" pitchFamily="18" charset="0"/>
                      </a:rPr>
                      <m:t>=</m:t>
                    </m:r>
                    <m:func>
                      <m:funcPr>
                        <m:ctrlPr>
                          <a:rPr lang="pt-BR" b="0" i="1" smtClean="0">
                            <a:latin typeface="Cambria Math" panose="02040503050406030204" pitchFamily="18" charset="0"/>
                          </a:rPr>
                        </m:ctrlPr>
                      </m:funcPr>
                      <m:fName>
                        <m:limLow>
                          <m:limLowPr>
                            <m:ctrlPr>
                              <a:rPr lang="pt-BR" b="0" i="1" smtClean="0">
                                <a:latin typeface="Cambria Math" panose="02040503050406030204" pitchFamily="18" charset="0"/>
                              </a:rPr>
                            </m:ctrlPr>
                          </m:limLowPr>
                          <m:e>
                            <m:r>
                              <m:rPr>
                                <m:sty m:val="p"/>
                              </m:rPr>
                              <a:rPr lang="pt-BR" b="0" i="0" smtClean="0">
                                <a:latin typeface="Cambria Math" panose="02040503050406030204" pitchFamily="18" charset="0"/>
                              </a:rPr>
                              <m:t>max</m:t>
                            </m:r>
                          </m:e>
                          <m:lim>
                            <m:r>
                              <a:rPr lang="pt-BR" b="0" i="1" smtClean="0">
                                <a:latin typeface="Cambria Math" panose="02040503050406030204" pitchFamily="18" charset="0"/>
                              </a:rPr>
                              <m:t>𝑥</m:t>
                            </m:r>
                            <m:r>
                              <a:rPr lang="pt-BR" b="0" i="1" smtClean="0">
                                <a:latin typeface="Cambria Math" panose="02040503050406030204" pitchFamily="18" charset="0"/>
                                <a:ea typeface="Cambria Math" panose="02040503050406030204" pitchFamily="18" charset="0"/>
                              </a:rPr>
                              <m:t>∈</m:t>
                            </m:r>
                            <m:r>
                              <a:rPr lang="pt-BR" b="0" i="1" smtClean="0">
                                <a:latin typeface="Cambria Math" panose="02040503050406030204" pitchFamily="18" charset="0"/>
                                <a:ea typeface="Cambria Math" panose="02040503050406030204" pitchFamily="18" charset="0"/>
                              </a:rPr>
                              <m:t>𝑋</m:t>
                            </m:r>
                          </m:lim>
                        </m:limLow>
                      </m:fName>
                      <m:e>
                        <m:r>
                          <a:rPr lang="pt-BR" b="0" i="1" smtClean="0">
                            <a:latin typeface="Cambria Math" panose="02040503050406030204" pitchFamily="18" charset="0"/>
                          </a:rPr>
                          <m:t>(</m:t>
                        </m:r>
                        <m:func>
                          <m:funcPr>
                            <m:ctrlPr>
                              <a:rPr lang="pt-BR" b="0" i="1" smtClean="0">
                                <a:latin typeface="Cambria Math" panose="02040503050406030204" pitchFamily="18" charset="0"/>
                              </a:rPr>
                            </m:ctrlPr>
                          </m:funcPr>
                          <m:fName>
                            <m:limLow>
                              <m:limLowPr>
                                <m:ctrlPr>
                                  <a:rPr lang="pt-BR" b="0" i="1" smtClean="0">
                                    <a:latin typeface="Cambria Math" panose="02040503050406030204" pitchFamily="18" charset="0"/>
                                  </a:rPr>
                                </m:ctrlPr>
                              </m:limLowPr>
                              <m:e>
                                <m:r>
                                  <m:rPr>
                                    <m:sty m:val="p"/>
                                  </m:rPr>
                                  <a:rPr lang="pt-BR" b="0" i="0" smtClean="0">
                                    <a:latin typeface="Cambria Math" panose="02040503050406030204" pitchFamily="18" charset="0"/>
                                  </a:rPr>
                                  <m:t>min</m:t>
                                </m:r>
                              </m:e>
                              <m:lim>
                                <m:r>
                                  <a:rPr lang="pt-BR" b="0" i="1" smtClean="0">
                                    <a:latin typeface="Cambria Math" panose="02040503050406030204" pitchFamily="18" charset="0"/>
                                  </a:rPr>
                                  <m:t>𝑦</m:t>
                                </m:r>
                                <m:r>
                                  <a:rPr lang="pt-BR" b="0" i="1" smtClean="0">
                                    <a:latin typeface="Cambria Math" panose="02040503050406030204" pitchFamily="18" charset="0"/>
                                    <a:ea typeface="Cambria Math" panose="02040503050406030204" pitchFamily="18" charset="0"/>
                                  </a:rPr>
                                  <m:t>∈</m:t>
                                </m:r>
                                <m:r>
                                  <a:rPr lang="pt-BR" b="0" i="1" smtClean="0">
                                    <a:latin typeface="Cambria Math" panose="02040503050406030204" pitchFamily="18" charset="0"/>
                                    <a:ea typeface="Cambria Math" panose="02040503050406030204" pitchFamily="18" charset="0"/>
                                  </a:rPr>
                                  <m:t>𝑌</m:t>
                                </m:r>
                              </m:lim>
                            </m:limLow>
                          </m:fName>
                          <m:e>
                            <m:r>
                              <a:rPr lang="pt-BR" b="0" i="1" smtClean="0">
                                <a:latin typeface="Cambria Math" panose="02040503050406030204" pitchFamily="18" charset="0"/>
                              </a:rPr>
                              <m:t>𝑑</m:t>
                            </m:r>
                            <m:r>
                              <a:rPr lang="pt-BR" b="0" i="1" smtClean="0">
                                <a:latin typeface="Cambria Math" panose="02040503050406030204" pitchFamily="18" charset="0"/>
                              </a:rPr>
                              <m:t>(</m:t>
                            </m:r>
                            <m:r>
                              <a:rPr lang="pt-BR" b="0" i="1" smtClean="0">
                                <a:latin typeface="Cambria Math" panose="02040503050406030204" pitchFamily="18" charset="0"/>
                              </a:rPr>
                              <m:t>𝑥</m:t>
                            </m:r>
                            <m:r>
                              <a:rPr lang="pt-BR" b="0" i="1" smtClean="0">
                                <a:latin typeface="Cambria Math" panose="02040503050406030204" pitchFamily="18" charset="0"/>
                              </a:rPr>
                              <m:t>,</m:t>
                            </m:r>
                            <m:r>
                              <a:rPr lang="pt-BR" b="0" i="1" smtClean="0">
                                <a:latin typeface="Cambria Math" panose="02040503050406030204" pitchFamily="18" charset="0"/>
                              </a:rPr>
                              <m:t>𝑦</m:t>
                            </m:r>
                            <m:r>
                              <a:rPr lang="pt-BR" b="0" i="1" smtClean="0">
                                <a:latin typeface="Cambria Math" panose="02040503050406030204" pitchFamily="18" charset="0"/>
                              </a:rPr>
                              <m:t>)</m:t>
                            </m:r>
                          </m:e>
                        </m:func>
                        <m:r>
                          <a:rPr lang="pt-BR" b="0" i="1" smtClean="0">
                            <a:latin typeface="Cambria Math" panose="02040503050406030204" pitchFamily="18" charset="0"/>
                          </a:rPr>
                          <m:t>)</m:t>
                        </m:r>
                      </m:e>
                    </m:func>
                  </m:oMath>
                </a14:m>
                <a:endParaRPr lang="en-US" dirty="0" smtClean="0"/>
              </a:p>
              <a:p>
                <a:r>
                  <a:rPr lang="en-US" dirty="0" smtClean="0"/>
                  <a:t>Multidimensional Scaling (MDS)</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cstate="print"/>
                <a:stretch>
                  <a:fillRect l="-545" t="-1970" b="-606"/>
                </a:stretch>
              </a:blipFill>
            </p:spPr>
            <p:txBody>
              <a:bodyPr/>
              <a:lstStyle/>
              <a:p>
                <a:r>
                  <a:rPr lang="pt-BR">
                    <a:noFill/>
                  </a:rPr>
                  <a:t> </a:t>
                </a:r>
              </a:p>
            </p:txBody>
          </p:sp>
        </mc:Fallback>
      </mc:AlternateContent>
    </p:spTree>
    <p:extLst>
      <p:ext uri="{BB962C8B-B14F-4D97-AF65-F5344CB8AC3E}">
        <p14:creationId xmlns:p14="http://schemas.microsoft.com/office/powerpoint/2010/main" xmlns="" val="11539397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Technique</a:t>
            </a:r>
            <a:endParaRPr lang="en-US" dirty="0"/>
          </a:p>
        </p:txBody>
      </p:sp>
      <p:sp>
        <p:nvSpPr>
          <p:cNvPr id="4" name="Content Placeholder 3"/>
          <p:cNvSpPr>
            <a:spLocks noGrp="1"/>
          </p:cNvSpPr>
          <p:nvPr>
            <p:ph idx="1"/>
          </p:nvPr>
        </p:nvSpPr>
        <p:spPr/>
        <p:txBody>
          <a:bodyPr/>
          <a:lstStyle/>
          <a:p>
            <a:endParaRPr lang="pt-BR"/>
          </a:p>
        </p:txBody>
      </p:sp>
      <p:pic>
        <p:nvPicPr>
          <p:cNvPr id="5" name="Picture 4"/>
          <p:cNvPicPr>
            <a:picLocks noChangeAspect="1"/>
          </p:cNvPicPr>
          <p:nvPr/>
        </p:nvPicPr>
        <p:blipFill>
          <a:blip r:embed="rId2" cstate="print"/>
          <a:stretch>
            <a:fillRect/>
          </a:stretch>
        </p:blipFill>
        <p:spPr>
          <a:xfrm>
            <a:off x="5989373" y="286603"/>
            <a:ext cx="5743279" cy="6402527"/>
          </a:xfrm>
          <a:prstGeom prst="rect">
            <a:avLst/>
          </a:prstGeom>
        </p:spPr>
      </p:pic>
    </p:spTree>
    <p:extLst>
      <p:ext uri="{BB962C8B-B14F-4D97-AF65-F5344CB8AC3E}">
        <p14:creationId xmlns:p14="http://schemas.microsoft.com/office/powerpoint/2010/main" xmlns="" val="8999814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Technique</a:t>
            </a:r>
            <a:endParaRPr lang="en-US" dirty="0"/>
          </a:p>
        </p:txBody>
      </p:sp>
      <p:sp>
        <p:nvSpPr>
          <p:cNvPr id="4" name="Content Placeholder 3"/>
          <p:cNvSpPr>
            <a:spLocks noGrp="1"/>
          </p:cNvSpPr>
          <p:nvPr>
            <p:ph idx="1"/>
          </p:nvPr>
        </p:nvSpPr>
        <p:spPr/>
        <p:txBody>
          <a:bodyPr/>
          <a:lstStyle/>
          <a:p>
            <a:endParaRPr lang="pt-BR"/>
          </a:p>
        </p:txBody>
      </p:sp>
      <p:pic>
        <p:nvPicPr>
          <p:cNvPr id="3" name="Picture 2"/>
          <p:cNvPicPr>
            <a:picLocks noChangeAspect="1"/>
          </p:cNvPicPr>
          <p:nvPr/>
        </p:nvPicPr>
        <p:blipFill>
          <a:blip r:embed="rId2" cstate="print"/>
          <a:stretch>
            <a:fillRect/>
          </a:stretch>
        </p:blipFill>
        <p:spPr>
          <a:xfrm>
            <a:off x="1097280" y="604651"/>
            <a:ext cx="10058400" cy="5496327"/>
          </a:xfrm>
          <a:prstGeom prst="rect">
            <a:avLst/>
          </a:prstGeom>
        </p:spPr>
      </p:pic>
    </p:spTree>
    <p:extLst>
      <p:ext uri="{BB962C8B-B14F-4D97-AF65-F5344CB8AC3E}">
        <p14:creationId xmlns:p14="http://schemas.microsoft.com/office/powerpoint/2010/main" xmlns="" val="33530160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Works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chemeClr val="bg1">
                    <a:lumMod val="65000"/>
                  </a:schemeClr>
                </a:solidFill>
              </a:rPr>
              <a:t>“A </a:t>
            </a:r>
            <a:r>
              <a:rPr lang="en-US" dirty="0">
                <a:solidFill>
                  <a:schemeClr val="bg1">
                    <a:lumMod val="65000"/>
                  </a:schemeClr>
                </a:solidFill>
              </a:rPr>
              <a:t>digital technique for art </a:t>
            </a:r>
            <a:r>
              <a:rPr lang="en-US" dirty="0" smtClean="0">
                <a:solidFill>
                  <a:schemeClr val="bg1">
                    <a:lumMod val="65000"/>
                  </a:schemeClr>
                </a:solidFill>
              </a:rPr>
              <a:t>authentication” (</a:t>
            </a:r>
            <a:r>
              <a:rPr lang="en-US" dirty="0" err="1" smtClean="0">
                <a:solidFill>
                  <a:schemeClr val="bg1">
                    <a:lumMod val="65000"/>
                  </a:schemeClr>
                </a:solidFill>
              </a:rPr>
              <a:t>Lyu</a:t>
            </a:r>
            <a:r>
              <a:rPr lang="en-US" dirty="0" smtClean="0">
                <a:solidFill>
                  <a:schemeClr val="bg1">
                    <a:lumMod val="65000"/>
                  </a:schemeClr>
                </a:solidFill>
              </a:rPr>
              <a:t> et al.) − 2004</a:t>
            </a:r>
          </a:p>
          <a:p>
            <a:pPr lvl="1"/>
            <a:r>
              <a:rPr lang="en-US" dirty="0" smtClean="0">
                <a:solidFill>
                  <a:schemeClr val="bg1">
                    <a:lumMod val="65000"/>
                  </a:schemeClr>
                </a:solidFill>
              </a:rPr>
              <a:t>Computational </a:t>
            </a:r>
            <a:r>
              <a:rPr lang="en-US" dirty="0">
                <a:solidFill>
                  <a:schemeClr val="bg1">
                    <a:lumMod val="65000"/>
                  </a:schemeClr>
                </a:solidFill>
              </a:rPr>
              <a:t>technique for authenticating </a:t>
            </a:r>
            <a:r>
              <a:rPr lang="en-US" dirty="0" smtClean="0">
                <a:solidFill>
                  <a:schemeClr val="bg1">
                    <a:lumMod val="65000"/>
                  </a:schemeClr>
                </a:solidFill>
              </a:rPr>
              <a:t>works of art, specifically paintings and drawings, </a:t>
            </a:r>
            <a:r>
              <a:rPr lang="en-US" dirty="0">
                <a:solidFill>
                  <a:schemeClr val="bg1">
                    <a:lumMod val="65000"/>
                  </a:schemeClr>
                </a:solidFill>
              </a:rPr>
              <a:t>from </a:t>
            </a:r>
            <a:r>
              <a:rPr lang="en-US" dirty="0" smtClean="0">
                <a:solidFill>
                  <a:schemeClr val="bg1">
                    <a:lumMod val="65000"/>
                  </a:schemeClr>
                </a:solidFill>
              </a:rPr>
              <a:t>high-resolution digital </a:t>
            </a:r>
            <a:r>
              <a:rPr lang="en-US" dirty="0">
                <a:solidFill>
                  <a:schemeClr val="bg1">
                    <a:lumMod val="65000"/>
                  </a:schemeClr>
                </a:solidFill>
              </a:rPr>
              <a:t>scans</a:t>
            </a:r>
          </a:p>
          <a:p>
            <a:r>
              <a:rPr lang="en-US" dirty="0" smtClean="0"/>
              <a:t>“Image </a:t>
            </a:r>
            <a:r>
              <a:rPr lang="en-US" dirty="0"/>
              <a:t>Processing </a:t>
            </a:r>
            <a:r>
              <a:rPr lang="en-US" dirty="0" smtClean="0"/>
              <a:t>for Artist Identification” (Johnson et al.) </a:t>
            </a:r>
            <a:r>
              <a:rPr lang="en-US" dirty="0"/>
              <a:t>− </a:t>
            </a:r>
            <a:r>
              <a:rPr lang="en-US" dirty="0" smtClean="0"/>
              <a:t>2008</a:t>
            </a:r>
            <a:endParaRPr lang="en-US" dirty="0"/>
          </a:p>
          <a:p>
            <a:pPr lvl="1"/>
            <a:r>
              <a:rPr lang="en-US" dirty="0" smtClean="0"/>
              <a:t>Pennsylvania </a:t>
            </a:r>
            <a:r>
              <a:rPr lang="en-US" dirty="0"/>
              <a:t>State </a:t>
            </a:r>
            <a:r>
              <a:rPr lang="en-US" dirty="0" smtClean="0"/>
              <a:t>University</a:t>
            </a:r>
          </a:p>
          <a:p>
            <a:pPr lvl="2"/>
            <a:r>
              <a:rPr lang="en-US" dirty="0" smtClean="0"/>
              <a:t>Similarity assessment via texture and brushstroke geometry modeling</a:t>
            </a:r>
            <a:endParaRPr lang="en-US" dirty="0"/>
          </a:p>
          <a:p>
            <a:pPr lvl="1"/>
            <a:r>
              <a:rPr lang="en-US" dirty="0" smtClean="0"/>
              <a:t>Princeton University</a:t>
            </a:r>
          </a:p>
          <a:p>
            <a:pPr lvl="2"/>
            <a:r>
              <a:rPr lang="en-US" dirty="0" smtClean="0"/>
              <a:t>Characterizing scales at which telling details emerge</a:t>
            </a:r>
          </a:p>
          <a:p>
            <a:pPr lvl="1"/>
            <a:r>
              <a:rPr lang="en-US" dirty="0" smtClean="0"/>
              <a:t>Maastricht University</a:t>
            </a:r>
          </a:p>
          <a:p>
            <a:pPr lvl="2"/>
            <a:r>
              <a:rPr lang="en-US" dirty="0" smtClean="0"/>
              <a:t>Biologically inspired painting analysis</a:t>
            </a:r>
          </a:p>
          <a:p>
            <a:r>
              <a:rPr lang="en-US" dirty="0" smtClean="0">
                <a:solidFill>
                  <a:schemeClr val="bg1">
                    <a:lumMod val="65000"/>
                  </a:schemeClr>
                </a:solidFill>
              </a:rPr>
              <a:t>“Rhythmic Brushstrokes Distinguish van Gogh from His Contemporaries: Findings via Automated Brushstroke Extraction” (Li et al.) − 2012</a:t>
            </a:r>
          </a:p>
          <a:p>
            <a:pPr lvl="1"/>
            <a:r>
              <a:rPr lang="en-US" dirty="0" smtClean="0">
                <a:solidFill>
                  <a:schemeClr val="bg1">
                    <a:lumMod val="65000"/>
                  </a:schemeClr>
                </a:solidFill>
              </a:rPr>
              <a:t>Compare </a:t>
            </a:r>
            <a:r>
              <a:rPr lang="en-US" dirty="0">
                <a:solidFill>
                  <a:schemeClr val="bg1">
                    <a:lumMod val="65000"/>
                  </a:schemeClr>
                </a:solidFill>
              </a:rPr>
              <a:t>van Gogh with his contemporaries </a:t>
            </a:r>
            <a:r>
              <a:rPr lang="en-US" dirty="0" smtClean="0">
                <a:solidFill>
                  <a:schemeClr val="bg1">
                    <a:lumMod val="65000"/>
                  </a:schemeClr>
                </a:solidFill>
              </a:rPr>
              <a:t>by statistically </a:t>
            </a:r>
            <a:r>
              <a:rPr lang="en-US" dirty="0">
                <a:solidFill>
                  <a:schemeClr val="bg1">
                    <a:lumMod val="65000"/>
                  </a:schemeClr>
                </a:solidFill>
              </a:rPr>
              <a:t>analyzing a massive set of automatically extracted </a:t>
            </a:r>
            <a:r>
              <a:rPr lang="en-US" dirty="0" smtClean="0">
                <a:solidFill>
                  <a:schemeClr val="bg1">
                    <a:lumMod val="65000"/>
                  </a:schemeClr>
                </a:solidFill>
              </a:rPr>
              <a:t>brushstrokes</a:t>
            </a:r>
          </a:p>
        </p:txBody>
      </p:sp>
    </p:spTree>
    <p:extLst>
      <p:ext uri="{BB962C8B-B14F-4D97-AF65-F5344CB8AC3E}">
        <p14:creationId xmlns:p14="http://schemas.microsoft.com/office/powerpoint/2010/main" xmlns="" val="987450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idx="1"/>
          </p:nvPr>
        </p:nvSpPr>
        <p:spPr/>
        <p:txBody>
          <a:bodyPr>
            <a:normAutofit/>
          </a:bodyPr>
          <a:lstStyle/>
          <a:p>
            <a:r>
              <a:rPr lang="en-US" dirty="0" smtClean="0"/>
              <a:t>Van </a:t>
            </a:r>
            <a:r>
              <a:rPr lang="en-US" dirty="0"/>
              <a:t>Gogh and </a:t>
            </a:r>
            <a:r>
              <a:rPr lang="en-US" dirty="0" err="1" smtClean="0"/>
              <a:t>Kröller</a:t>
            </a:r>
            <a:r>
              <a:rPr lang="en-US" dirty="0" smtClean="0"/>
              <a:t>-Müller Museums</a:t>
            </a:r>
          </a:p>
          <a:p>
            <a:r>
              <a:rPr lang="en-US" dirty="0" smtClean="0"/>
              <a:t>High </a:t>
            </a:r>
            <a:r>
              <a:rPr lang="en-US" dirty="0"/>
              <a:t>resolution gray-scale scans of </a:t>
            </a:r>
            <a:r>
              <a:rPr lang="en-US" dirty="0" smtClean="0"/>
              <a:t>existing </a:t>
            </a:r>
            <a:r>
              <a:rPr lang="en-US" dirty="0" err="1" smtClean="0"/>
              <a:t>Ektachrome</a:t>
            </a:r>
            <a:r>
              <a:rPr lang="en-US" dirty="0" smtClean="0"/>
              <a:t> films</a:t>
            </a:r>
          </a:p>
          <a:p>
            <a:r>
              <a:rPr lang="en-US" dirty="0" smtClean="0"/>
              <a:t>Scaled </a:t>
            </a:r>
            <a:r>
              <a:rPr lang="en-US" dirty="0"/>
              <a:t>(via bi-cubic </a:t>
            </a:r>
            <a:r>
              <a:rPr lang="en-US" dirty="0" smtClean="0"/>
              <a:t>resampling) to </a:t>
            </a:r>
            <a:r>
              <a:rPr lang="en-US" dirty="0"/>
              <a:t>a uniform density of 196.3 dots per </a:t>
            </a:r>
            <a:r>
              <a:rPr lang="en-US" dirty="0" smtClean="0"/>
              <a:t>painted-inch</a:t>
            </a:r>
            <a:endParaRPr lang="en-US" dirty="0"/>
          </a:p>
          <a:p>
            <a:r>
              <a:rPr lang="en-US" dirty="0" smtClean="0"/>
              <a:t>Digitized </a:t>
            </a:r>
            <a:r>
              <a:rPr lang="en-US" dirty="0"/>
              <a:t>to 16 </a:t>
            </a:r>
            <a:r>
              <a:rPr lang="en-US" dirty="0" smtClean="0"/>
              <a:t>b/channel</a:t>
            </a:r>
          </a:p>
          <a:p>
            <a:r>
              <a:rPr lang="en-US" dirty="0"/>
              <a:t>101 paintings</a:t>
            </a:r>
          </a:p>
          <a:p>
            <a:pPr lvl="1"/>
            <a:r>
              <a:rPr lang="en-US" dirty="0" smtClean="0"/>
              <a:t>82 attributed to van Gogh</a:t>
            </a:r>
          </a:p>
          <a:p>
            <a:pPr lvl="1"/>
            <a:r>
              <a:rPr lang="en-US" dirty="0" smtClean="0"/>
              <a:t>6 known </a:t>
            </a:r>
            <a:r>
              <a:rPr lang="en-US" dirty="0"/>
              <a:t>to be non-van </a:t>
            </a:r>
            <a:r>
              <a:rPr lang="en-US" dirty="0" smtClean="0"/>
              <a:t>Gogh</a:t>
            </a:r>
            <a:endParaRPr lang="en-US" dirty="0"/>
          </a:p>
          <a:p>
            <a:pPr lvl="1"/>
            <a:r>
              <a:rPr lang="en-US" dirty="0" smtClean="0"/>
              <a:t>13 questioned </a:t>
            </a:r>
            <a:r>
              <a:rPr lang="en-US" dirty="0"/>
              <a:t>by </a:t>
            </a:r>
            <a:r>
              <a:rPr lang="en-US" dirty="0" smtClean="0"/>
              <a:t>experts</a:t>
            </a:r>
            <a:endParaRPr lang="en-US" dirty="0"/>
          </a:p>
        </p:txBody>
      </p:sp>
    </p:spTree>
    <p:extLst>
      <p:ext uri="{BB962C8B-B14F-4D97-AF65-F5344CB8AC3E}">
        <p14:creationId xmlns:p14="http://schemas.microsoft.com/office/powerpoint/2010/main" xmlns="" val="34291665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Penn State</a:t>
            </a:r>
            <a:endParaRPr lang="en-US" dirty="0"/>
          </a:p>
        </p:txBody>
      </p:sp>
      <p:sp>
        <p:nvSpPr>
          <p:cNvPr id="3" name="Content Placeholder 2"/>
          <p:cNvSpPr>
            <a:spLocks noGrp="1"/>
          </p:cNvSpPr>
          <p:nvPr>
            <p:ph idx="1"/>
          </p:nvPr>
        </p:nvSpPr>
        <p:spPr/>
        <p:txBody>
          <a:bodyPr>
            <a:normAutofit/>
          </a:bodyPr>
          <a:lstStyle/>
          <a:p>
            <a:r>
              <a:rPr lang="en-US" dirty="0"/>
              <a:t>Pennsylvania State </a:t>
            </a:r>
            <a:r>
              <a:rPr lang="en-US" dirty="0" smtClean="0"/>
              <a:t>University</a:t>
            </a:r>
          </a:p>
          <a:p>
            <a:r>
              <a:rPr lang="en-US" dirty="0"/>
              <a:t>Similarity assessment via texture and brushstroke geometry </a:t>
            </a:r>
            <a:r>
              <a:rPr lang="en-US" dirty="0" smtClean="0"/>
              <a:t>modeling</a:t>
            </a:r>
          </a:p>
          <a:p>
            <a:r>
              <a:rPr lang="en-US" dirty="0" smtClean="0"/>
              <a:t>23 works </a:t>
            </a:r>
            <a:r>
              <a:rPr lang="en-US" dirty="0"/>
              <a:t>that are unquestionably by van Gogh and that </a:t>
            </a:r>
            <a:r>
              <a:rPr lang="en-US" dirty="0" smtClean="0"/>
              <a:t>represent different </a:t>
            </a:r>
            <a:r>
              <a:rPr lang="en-US" dirty="0"/>
              <a:t>periods of his art life and different painting </a:t>
            </a:r>
            <a:r>
              <a:rPr lang="en-US" dirty="0" smtClean="0"/>
              <a:t>techniques</a:t>
            </a:r>
          </a:p>
          <a:p>
            <a:r>
              <a:rPr lang="en-US" dirty="0" smtClean="0"/>
              <a:t>Low </a:t>
            </a:r>
            <a:r>
              <a:rPr lang="en-US" dirty="0"/>
              <a:t>average distance </a:t>
            </a:r>
            <a:r>
              <a:rPr lang="en-US" dirty="0" smtClean="0"/>
              <a:t>indicates </a:t>
            </a:r>
            <a:r>
              <a:rPr lang="en-US" dirty="0"/>
              <a:t>a measure of stylistic proximity</a:t>
            </a:r>
          </a:p>
          <a:p>
            <a:endParaRPr lang="en-US" dirty="0"/>
          </a:p>
          <a:p>
            <a:endParaRPr lang="en-US" dirty="0" smtClean="0"/>
          </a:p>
        </p:txBody>
      </p:sp>
    </p:spTree>
    <p:extLst>
      <p:ext uri="{BB962C8B-B14F-4D97-AF65-F5344CB8AC3E}">
        <p14:creationId xmlns:p14="http://schemas.microsoft.com/office/powerpoint/2010/main" xmlns="" val="3959383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lstStyle/>
          <a:p>
            <a:r>
              <a:rPr lang="en-US" dirty="0" smtClean="0"/>
              <a:t>Experts</a:t>
            </a:r>
          </a:p>
          <a:p>
            <a:r>
              <a:rPr lang="en-US" dirty="0" smtClean="0"/>
              <a:t>Ultraviolet fluorescence</a:t>
            </a:r>
            <a:endParaRPr lang="en-US" dirty="0"/>
          </a:p>
          <a:p>
            <a:r>
              <a:rPr lang="en-US" dirty="0" smtClean="0"/>
              <a:t>Infrared </a:t>
            </a:r>
            <a:r>
              <a:rPr lang="en-US" dirty="0" err="1" smtClean="0"/>
              <a:t>reflectography</a:t>
            </a:r>
            <a:endParaRPr lang="en-US" dirty="0" smtClean="0"/>
          </a:p>
          <a:p>
            <a:r>
              <a:rPr lang="en-US" dirty="0" smtClean="0"/>
              <a:t>X-radiography</a:t>
            </a:r>
            <a:endParaRPr lang="en-US" dirty="0"/>
          </a:p>
          <a:p>
            <a:r>
              <a:rPr lang="en-US" dirty="0" smtClean="0"/>
              <a:t>Paint sampling</a:t>
            </a:r>
          </a:p>
          <a:p>
            <a:r>
              <a:rPr lang="en-US" dirty="0" smtClean="0"/>
              <a:t>Canvas weave count</a:t>
            </a:r>
            <a:endParaRPr lang="en-US" dirty="0"/>
          </a:p>
        </p:txBody>
      </p:sp>
    </p:spTree>
    <p:extLst>
      <p:ext uri="{BB962C8B-B14F-4D97-AF65-F5344CB8AC3E}">
        <p14:creationId xmlns:p14="http://schemas.microsoft.com/office/powerpoint/2010/main" xmlns="" val="31852047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Penn State</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p:txBody>
              <a:bodyPr>
                <a:normAutofit/>
              </a:bodyPr>
              <a:lstStyle/>
              <a:p>
                <a:r>
                  <a:rPr lang="en-US" dirty="0" smtClean="0"/>
                  <a:t>Patches </a:t>
                </a:r>
                <a:r>
                  <a:rPr lang="en-US" dirty="0"/>
                  <a:t>of about </a:t>
                </a:r>
                <a14:m>
                  <m:oMath xmlns:m="http://schemas.openxmlformats.org/officeDocument/2006/math">
                    <m:r>
                      <a:rPr lang="pt-BR" b="0" i="1" smtClean="0">
                        <a:latin typeface="Cambria Math" panose="02040503050406030204" pitchFamily="18" charset="0"/>
                      </a:rPr>
                      <m:t>512</m:t>
                    </m:r>
                    <m:r>
                      <a:rPr lang="pt-BR" b="0" i="1" smtClean="0">
                        <a:latin typeface="Cambria Math" panose="02040503050406030204" pitchFamily="18" charset="0"/>
                        <a:ea typeface="Cambria Math" panose="02040503050406030204" pitchFamily="18" charset="0"/>
                      </a:rPr>
                      <m:t>×512</m:t>
                    </m:r>
                  </m:oMath>
                </a14:m>
                <a:r>
                  <a:rPr lang="en-US" dirty="0" smtClean="0"/>
                  <a:t> pixels</a:t>
                </a:r>
              </a:p>
              <a:p>
                <a:r>
                  <a:rPr lang="en-US" dirty="0"/>
                  <a:t>Distance (or dissimilarity) measures </a:t>
                </a:r>
                <a:r>
                  <a:rPr lang="en-US" dirty="0" smtClean="0"/>
                  <a:t>are defined </a:t>
                </a:r>
                <a:r>
                  <a:rPr lang="en-US" dirty="0"/>
                  <a:t>between patches using both texture- and </a:t>
                </a:r>
                <a:r>
                  <a:rPr lang="en-US" dirty="0" smtClean="0"/>
                  <a:t>stroke-based features</a:t>
                </a:r>
              </a:p>
              <a:p>
                <a:r>
                  <a:rPr lang="en-US" dirty="0" smtClean="0"/>
                  <a:t>The distance between </a:t>
                </a:r>
                <a:r>
                  <a:rPr lang="en-US" dirty="0"/>
                  <a:t>two paintings or between a painting and a </a:t>
                </a:r>
                <a:r>
                  <a:rPr lang="en-US" dirty="0" smtClean="0"/>
                  <a:t>collection of </a:t>
                </a:r>
                <a:r>
                  <a:rPr lang="en-US" dirty="0"/>
                  <a:t>paintings as a whole is computed by aggregating </a:t>
                </a:r>
                <a:r>
                  <a:rPr lang="en-US" dirty="0" smtClean="0"/>
                  <a:t>the </a:t>
                </a:r>
                <a:r>
                  <a:rPr lang="en-US" dirty="0" err="1" smtClean="0"/>
                  <a:t>patchwise</a:t>
                </a:r>
                <a:r>
                  <a:rPr lang="en-US" dirty="0" smtClean="0"/>
                  <a:t> distances</a:t>
                </a:r>
              </a:p>
              <a:p>
                <a:r>
                  <a:rPr lang="en-US" dirty="0" smtClean="0"/>
                  <a:t>Texture features are </a:t>
                </a:r>
                <a:r>
                  <a:rPr lang="en-US" dirty="0"/>
                  <a:t>extracted from the D4 orthonormal wavelet </a:t>
                </a:r>
                <a:r>
                  <a:rPr lang="en-US" dirty="0" smtClean="0"/>
                  <a:t>transform</a:t>
                </a:r>
              </a:p>
              <a:p>
                <a:r>
                  <a:rPr lang="en-US" dirty="0" smtClean="0"/>
                  <a:t>Edge-detection-based </a:t>
                </a:r>
                <a:r>
                  <a:rPr lang="en-US" dirty="0"/>
                  <a:t>method developed </a:t>
                </a:r>
                <a:r>
                  <a:rPr lang="en-US" dirty="0" smtClean="0"/>
                  <a:t>to trace </a:t>
                </a:r>
                <a:r>
                  <a:rPr lang="en-US" dirty="0"/>
                  <a:t>the contours of </a:t>
                </a:r>
                <a:r>
                  <a:rPr lang="en-US" dirty="0" smtClean="0"/>
                  <a:t>strokes</a:t>
                </a:r>
              </a:p>
              <a:p>
                <a:pPr lvl="1"/>
                <a:r>
                  <a:rPr lang="en-US" dirty="0"/>
                  <a:t>A probabilistic model is built based on each feature set</a:t>
                </a:r>
              </a:p>
              <a:p>
                <a:pPr lvl="2"/>
                <a:r>
                  <a:rPr lang="en-US" dirty="0" smtClean="0"/>
                  <a:t>Length</a:t>
                </a:r>
              </a:p>
              <a:p>
                <a:pPr lvl="2"/>
                <a:r>
                  <a:rPr lang="en-US" dirty="0" smtClean="0"/>
                  <a:t>Orientation</a:t>
                </a:r>
              </a:p>
              <a:p>
                <a:pPr lvl="2"/>
                <a:r>
                  <a:rPr lang="en-US" dirty="0" smtClean="0"/>
                  <a:t>Average curvature</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cstate="print"/>
                <a:stretch>
                  <a:fillRect l="-606" t="-1667"/>
                </a:stretch>
              </a:blipFill>
            </p:spPr>
            <p:txBody>
              <a:bodyPr/>
              <a:lstStyle/>
              <a:p>
                <a:r>
                  <a:rPr lang="pt-BR">
                    <a:noFill/>
                  </a:rPr>
                  <a:t> </a:t>
                </a:r>
              </a:p>
            </p:txBody>
          </p:sp>
        </mc:Fallback>
      </mc:AlternateContent>
    </p:spTree>
    <p:extLst>
      <p:ext uri="{BB962C8B-B14F-4D97-AF65-F5344CB8AC3E}">
        <p14:creationId xmlns:p14="http://schemas.microsoft.com/office/powerpoint/2010/main" xmlns="" val="975393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Penn State</a:t>
            </a:r>
            <a:endParaRPr lang="en-US" dirty="0"/>
          </a:p>
        </p:txBody>
      </p:sp>
      <p:pic>
        <p:nvPicPr>
          <p:cNvPr id="5" name="Picture 4"/>
          <p:cNvPicPr>
            <a:picLocks noChangeAspect="1"/>
          </p:cNvPicPr>
          <p:nvPr/>
        </p:nvPicPr>
        <p:blipFill>
          <a:blip r:embed="rId2" cstate="print"/>
          <a:stretch>
            <a:fillRect/>
          </a:stretch>
        </p:blipFill>
        <p:spPr>
          <a:xfrm>
            <a:off x="335472" y="2706871"/>
            <a:ext cx="11521055" cy="2999502"/>
          </a:xfrm>
          <a:prstGeom prst="rect">
            <a:avLst/>
          </a:prstGeom>
        </p:spPr>
      </p:pic>
    </p:spTree>
    <p:extLst>
      <p:ext uri="{BB962C8B-B14F-4D97-AF65-F5344CB8AC3E}">
        <p14:creationId xmlns:p14="http://schemas.microsoft.com/office/powerpoint/2010/main" xmlns="" val="31964195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Penn State</a:t>
            </a:r>
            <a:endParaRPr lang="en-US" dirty="0"/>
          </a:p>
        </p:txBody>
      </p:sp>
      <p:pic>
        <p:nvPicPr>
          <p:cNvPr id="3" name="Picture 2"/>
          <p:cNvPicPr>
            <a:picLocks noChangeAspect="1"/>
          </p:cNvPicPr>
          <p:nvPr/>
        </p:nvPicPr>
        <p:blipFill>
          <a:blip r:embed="rId2" cstate="print"/>
          <a:stretch>
            <a:fillRect/>
          </a:stretch>
        </p:blipFill>
        <p:spPr>
          <a:xfrm>
            <a:off x="857250" y="1844422"/>
            <a:ext cx="10648950" cy="4724400"/>
          </a:xfrm>
          <a:prstGeom prst="rect">
            <a:avLst/>
          </a:prstGeom>
        </p:spPr>
      </p:pic>
    </p:spTree>
    <p:extLst>
      <p:ext uri="{BB962C8B-B14F-4D97-AF65-F5344CB8AC3E}">
        <p14:creationId xmlns:p14="http://schemas.microsoft.com/office/powerpoint/2010/main" xmlns="" val="1473529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Penn State</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p:txBody>
              <a:bodyPr>
                <a:normAutofit fontScale="92500" lnSpcReduction="20000"/>
              </a:bodyPr>
              <a:lstStyle/>
              <a:p>
                <a:r>
                  <a:rPr lang="en-US" dirty="0" smtClean="0"/>
                  <a:t>Texture-based feature</a:t>
                </a:r>
              </a:p>
              <a:p>
                <a:pPr lvl="1"/>
                <a:r>
                  <a:rPr lang="en-US" dirty="0" smtClean="0"/>
                  <a:t>2-D Hidden Markov </a:t>
                </a:r>
                <a:r>
                  <a:rPr lang="en-US" dirty="0" smtClean="0"/>
                  <a:t>Model</a:t>
                </a:r>
              </a:p>
              <a:p>
                <a:pPr lvl="1"/>
                <a:r>
                  <a:rPr lang="en-US" dirty="0" smtClean="0"/>
                  <a:t>It </a:t>
                </a:r>
                <a:r>
                  <a:rPr lang="en-US" dirty="0"/>
                  <a:t>is difficult to flexibly model spatial dependence among </a:t>
                </a:r>
                <a:r>
                  <a:rPr lang="en-US" dirty="0" smtClean="0"/>
                  <a:t>continuous random variables</a:t>
                </a:r>
              </a:p>
              <a:p>
                <a:pPr lvl="1"/>
                <a:r>
                  <a:rPr lang="en-US" dirty="0" smtClean="0"/>
                  <a:t>States </a:t>
                </a:r>
                <a:r>
                  <a:rPr lang="en-US" dirty="0"/>
                  <a:t>are introduced to </a:t>
                </a:r>
                <a:r>
                  <a:rPr lang="en-US" dirty="0" smtClean="0"/>
                  <a:t>discretize the dependence</a:t>
                </a:r>
              </a:p>
              <a:p>
                <a:pPr lvl="1"/>
                <a:r>
                  <a:rPr lang="en-US" dirty="0" smtClean="0"/>
                  <a:t>Vectors are assumed conditionally independent</a:t>
                </a:r>
              </a:p>
              <a:p>
                <a:pPr lvl="1"/>
                <a:r>
                  <a:rPr lang="en-US" dirty="0" smtClean="0"/>
                  <a:t>Likelihood</a:t>
                </a:r>
                <a:endParaRPr lang="en-US" dirty="0" smtClean="0"/>
              </a:p>
              <a:p>
                <a:r>
                  <a:rPr lang="en-US" dirty="0" smtClean="0"/>
                  <a:t>Stroke-based </a:t>
                </a:r>
                <a:r>
                  <a:rPr lang="en-US" dirty="0" smtClean="0"/>
                  <a:t>feature</a:t>
                </a:r>
              </a:p>
              <a:p>
                <a:pPr lvl="1"/>
                <a:r>
                  <a:rPr lang="en-US" dirty="0" smtClean="0"/>
                  <a:t>K-means </a:t>
                </a:r>
                <a:r>
                  <a:rPr lang="en-US" dirty="0" smtClean="0"/>
                  <a:t>clustering</a:t>
                </a:r>
              </a:p>
              <a:p>
                <a:pPr lvl="1"/>
                <a:r>
                  <a:rPr lang="en-US" dirty="0" smtClean="0"/>
                  <a:t>Support </a:t>
                </a:r>
                <a:r>
                  <a:rPr lang="en-US" dirty="0"/>
                  <a:t>points of the distribution and corresponding </a:t>
                </a:r>
                <a:r>
                  <a:rPr lang="en-US" dirty="0" smtClean="0"/>
                  <a:t>probabilities</a:t>
                </a:r>
              </a:p>
              <a:p>
                <a:pPr lvl="1"/>
                <a:r>
                  <a:rPr lang="en-US" dirty="0"/>
                  <a:t>Mallows distance</a:t>
                </a:r>
                <a:endParaRPr lang="en-US" dirty="0" smtClean="0"/>
              </a:p>
              <a:p>
                <a:r>
                  <a:rPr lang="en-US" dirty="0" smtClean="0"/>
                  <a:t>For every patch </a:t>
                </a:r>
                <a14:m>
                  <m:oMath xmlns:m="http://schemas.openxmlformats.org/officeDocument/2006/math">
                    <m:r>
                      <a:rPr lang="pt-BR" b="0" i="1" smtClean="0">
                        <a:latin typeface="Cambria Math" panose="02040503050406030204" pitchFamily="18" charset="0"/>
                      </a:rPr>
                      <m:t>𝑃</m:t>
                    </m:r>
                  </m:oMath>
                </a14:m>
                <a:r>
                  <a:rPr lang="en-US" dirty="0" smtClean="0"/>
                  <a:t> </a:t>
                </a:r>
                <a:r>
                  <a:rPr lang="en-US" dirty="0"/>
                  <a:t>in </a:t>
                </a:r>
                <a14:m>
                  <m:oMath xmlns:m="http://schemas.openxmlformats.org/officeDocument/2006/math">
                    <m:sSub>
                      <m:sSubPr>
                        <m:ctrlPr>
                          <a:rPr lang="pt-BR" b="0" i="1" smtClean="0">
                            <a:latin typeface="Cambria Math" panose="02040503050406030204" pitchFamily="18" charset="0"/>
                          </a:rPr>
                        </m:ctrlPr>
                      </m:sSubPr>
                      <m:e>
                        <m:r>
                          <a:rPr lang="pt-BR" b="0" i="1" smtClean="0">
                            <a:latin typeface="Cambria Math" panose="02040503050406030204" pitchFamily="18" charset="0"/>
                          </a:rPr>
                          <m:t>𝐼</m:t>
                        </m:r>
                      </m:e>
                      <m:sub>
                        <m:r>
                          <a:rPr lang="pt-BR" b="0" i="1" smtClean="0">
                            <a:latin typeface="Cambria Math" panose="02040503050406030204" pitchFamily="18" charset="0"/>
                          </a:rPr>
                          <m:t>1</m:t>
                        </m:r>
                      </m:sub>
                    </m:sSub>
                  </m:oMath>
                </a14:m>
                <a:r>
                  <a:rPr lang="en-US" dirty="0" smtClean="0"/>
                  <a:t>, </a:t>
                </a:r>
                <a:r>
                  <a:rPr lang="en-US" dirty="0"/>
                  <a:t>the patch in </a:t>
                </a:r>
                <a14:m>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rPr>
                          <m:t>𝐼</m:t>
                        </m:r>
                      </m:e>
                      <m:sub>
                        <m:r>
                          <a:rPr lang="pt-BR" b="0" i="1" smtClean="0">
                            <a:latin typeface="Cambria Math" panose="02040503050406030204" pitchFamily="18" charset="0"/>
                          </a:rPr>
                          <m:t>2</m:t>
                        </m:r>
                      </m:sub>
                    </m:sSub>
                  </m:oMath>
                </a14:m>
                <a:r>
                  <a:rPr lang="en-US" dirty="0" smtClean="0"/>
                  <a:t> that </a:t>
                </a:r>
                <a:r>
                  <a:rPr lang="en-US" dirty="0"/>
                  <a:t>is closest to it is found, and the associated distance is </a:t>
                </a:r>
                <a:r>
                  <a:rPr lang="en-US" dirty="0" smtClean="0"/>
                  <a:t>recorded for P</a:t>
                </a:r>
              </a:p>
              <a:p>
                <a:r>
                  <a:rPr lang="en-US" dirty="0" smtClean="0"/>
                  <a:t>The </a:t>
                </a:r>
                <a:r>
                  <a:rPr lang="en-US" dirty="0"/>
                  <a:t>average of these distances across all the patches </a:t>
                </a:r>
                <a:r>
                  <a:rPr lang="en-US" dirty="0" smtClean="0"/>
                  <a:t>in </a:t>
                </a:r>
                <a14:m>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rPr>
                          <m:t>𝐼</m:t>
                        </m:r>
                      </m:e>
                      <m:sub>
                        <m:r>
                          <a:rPr lang="pt-BR" i="1">
                            <a:latin typeface="Cambria Math" panose="02040503050406030204" pitchFamily="18" charset="0"/>
                          </a:rPr>
                          <m:t>1</m:t>
                        </m:r>
                      </m:sub>
                    </m:sSub>
                  </m:oMath>
                </a14:m>
                <a:r>
                  <a:rPr lang="en-US" dirty="0" smtClean="0"/>
                  <a:t> </a:t>
                </a:r>
                <a:r>
                  <a:rPr lang="en-US" dirty="0"/>
                  <a:t>is taken as the distance from </a:t>
                </a:r>
                <a14:m>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rPr>
                          <m:t>𝐼</m:t>
                        </m:r>
                      </m:e>
                      <m:sub>
                        <m:r>
                          <a:rPr lang="pt-BR" i="1">
                            <a:latin typeface="Cambria Math" panose="02040503050406030204" pitchFamily="18" charset="0"/>
                          </a:rPr>
                          <m:t>2</m:t>
                        </m:r>
                      </m:sub>
                    </m:sSub>
                  </m:oMath>
                </a14:m>
                <a:r>
                  <a:rPr lang="en-US" dirty="0" smtClean="0"/>
                  <a:t> to </a:t>
                </a:r>
                <a14:m>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rPr>
                          <m:t>𝐼</m:t>
                        </m:r>
                      </m:e>
                      <m:sub>
                        <m:r>
                          <a:rPr lang="pt-BR" i="1">
                            <a:latin typeface="Cambria Math" panose="02040503050406030204" pitchFamily="18" charset="0"/>
                          </a:rPr>
                          <m:t>1</m:t>
                        </m:r>
                      </m:sub>
                    </m:sSub>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cstate="print"/>
                <a:stretch>
                  <a:fillRect l="-545" t="-2576"/>
                </a:stretch>
              </a:blipFill>
            </p:spPr>
            <p:txBody>
              <a:bodyPr/>
              <a:lstStyle/>
              <a:p>
                <a:r>
                  <a:rPr lang="pt-BR">
                    <a:noFill/>
                  </a:rPr>
                  <a:t> </a:t>
                </a:r>
              </a:p>
            </p:txBody>
          </p:sp>
        </mc:Fallback>
      </mc:AlternateContent>
    </p:spTree>
    <p:extLst>
      <p:ext uri="{BB962C8B-B14F-4D97-AF65-F5344CB8AC3E}">
        <p14:creationId xmlns:p14="http://schemas.microsoft.com/office/powerpoint/2010/main" xmlns="" val="15907467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Penn State</a:t>
            </a:r>
            <a:endParaRPr lang="en-US" dirty="0"/>
          </a:p>
        </p:txBody>
      </p:sp>
      <p:pic>
        <p:nvPicPr>
          <p:cNvPr id="5" name="Picture 4"/>
          <p:cNvPicPr>
            <a:picLocks noChangeAspect="1"/>
          </p:cNvPicPr>
          <p:nvPr/>
        </p:nvPicPr>
        <p:blipFill>
          <a:blip r:embed="rId2" cstate="print"/>
          <a:stretch>
            <a:fillRect/>
          </a:stretch>
        </p:blipFill>
        <p:spPr>
          <a:xfrm>
            <a:off x="1123950" y="764373"/>
            <a:ext cx="10382250" cy="5724525"/>
          </a:xfrm>
          <a:prstGeom prst="rect">
            <a:avLst/>
          </a:prstGeom>
        </p:spPr>
      </p:pic>
    </p:spTree>
    <p:extLst>
      <p:ext uri="{BB962C8B-B14F-4D97-AF65-F5344CB8AC3E}">
        <p14:creationId xmlns:p14="http://schemas.microsoft.com/office/powerpoint/2010/main" xmlns="" val="40340197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Princeton</a:t>
            </a:r>
            <a:endParaRPr lang="en-US" dirty="0"/>
          </a:p>
        </p:txBody>
      </p:sp>
      <p:sp>
        <p:nvSpPr>
          <p:cNvPr id="3" name="Content Placeholder 2"/>
          <p:cNvSpPr>
            <a:spLocks noGrp="1"/>
          </p:cNvSpPr>
          <p:nvPr>
            <p:ph idx="1"/>
          </p:nvPr>
        </p:nvSpPr>
        <p:spPr/>
        <p:txBody>
          <a:bodyPr>
            <a:normAutofit fontScale="92500" lnSpcReduction="20000"/>
          </a:bodyPr>
          <a:lstStyle/>
          <a:p>
            <a:r>
              <a:rPr lang="en-US" dirty="0"/>
              <a:t>Princeton </a:t>
            </a:r>
            <a:r>
              <a:rPr lang="en-US" dirty="0" smtClean="0"/>
              <a:t>University</a:t>
            </a:r>
          </a:p>
          <a:p>
            <a:r>
              <a:rPr lang="en-US" dirty="0"/>
              <a:t>Characterizing scales at which telling details </a:t>
            </a:r>
            <a:r>
              <a:rPr lang="en-US" dirty="0" smtClean="0"/>
              <a:t>emerge</a:t>
            </a:r>
          </a:p>
          <a:p>
            <a:r>
              <a:rPr lang="en-US" dirty="0" smtClean="0"/>
              <a:t>Hidden Markov Tree (special kind of Hidden Markov Model)</a:t>
            </a:r>
          </a:p>
          <a:p>
            <a:r>
              <a:rPr lang="en-US" dirty="0" smtClean="0"/>
              <a:t>Each wavelet coefficient </a:t>
            </a:r>
            <a:r>
              <a:rPr lang="en-US" dirty="0"/>
              <a:t>is associated with a </a:t>
            </a:r>
            <a:r>
              <a:rPr lang="en-US" dirty="0" smtClean="0"/>
              <a:t>hidden state (edge </a:t>
            </a:r>
            <a:r>
              <a:rPr lang="en-US" dirty="0"/>
              <a:t>or </a:t>
            </a:r>
            <a:r>
              <a:rPr lang="en-US" dirty="0" err="1" smtClean="0"/>
              <a:t>nonedge</a:t>
            </a:r>
            <a:r>
              <a:rPr lang="en-US" dirty="0" smtClean="0"/>
              <a:t>)</a:t>
            </a:r>
          </a:p>
          <a:p>
            <a:r>
              <a:rPr lang="en-US" dirty="0" smtClean="0"/>
              <a:t>All coefficients of scale and orientation are modeled by a zero-mean Gaussian</a:t>
            </a:r>
          </a:p>
          <a:p>
            <a:r>
              <a:rPr lang="en-US" dirty="0" smtClean="0"/>
              <a:t>Transition probabilities </a:t>
            </a:r>
            <a:r>
              <a:rPr lang="en-US" dirty="0"/>
              <a:t>between hidden </a:t>
            </a:r>
            <a:r>
              <a:rPr lang="en-US" dirty="0" smtClean="0"/>
              <a:t>states</a:t>
            </a:r>
          </a:p>
          <a:p>
            <a:pPr lvl="1"/>
            <a:r>
              <a:rPr lang="en-US" dirty="0" smtClean="0"/>
              <a:t>A </a:t>
            </a:r>
            <a:r>
              <a:rPr lang="en-US" dirty="0"/>
              <a:t>smooth </a:t>
            </a:r>
            <a:r>
              <a:rPr lang="en-US" dirty="0" smtClean="0"/>
              <a:t>gradient between </a:t>
            </a:r>
            <a:r>
              <a:rPr lang="en-US" dirty="0"/>
              <a:t>solid regions corresponds to an edge state at </a:t>
            </a:r>
            <a:r>
              <a:rPr lang="en-US" dirty="0" smtClean="0"/>
              <a:t>coarse scales </a:t>
            </a:r>
            <a:r>
              <a:rPr lang="en-US" dirty="0"/>
              <a:t>and a </a:t>
            </a:r>
            <a:r>
              <a:rPr lang="en-US" dirty="0" err="1"/>
              <a:t>nonedge</a:t>
            </a:r>
            <a:r>
              <a:rPr lang="en-US" dirty="0"/>
              <a:t> at finer </a:t>
            </a:r>
            <a:r>
              <a:rPr lang="en-US" dirty="0" smtClean="0"/>
              <a:t>scales</a:t>
            </a:r>
          </a:p>
          <a:p>
            <a:r>
              <a:rPr lang="en-US" dirty="0" smtClean="0"/>
              <a:t>Four model parameters for each coefficient pair (108 features in total)</a:t>
            </a:r>
            <a:endParaRPr lang="en-US" dirty="0"/>
          </a:p>
          <a:p>
            <a:r>
              <a:rPr lang="en-US" dirty="0" smtClean="0"/>
              <a:t>Features </a:t>
            </a:r>
            <a:r>
              <a:rPr lang="en-US" dirty="0"/>
              <a:t>are ranked </a:t>
            </a:r>
            <a:r>
              <a:rPr lang="en-US" dirty="0" smtClean="0"/>
              <a:t>and selected according to their </a:t>
            </a:r>
            <a:r>
              <a:rPr lang="en-US" dirty="0"/>
              <a:t>effectiveness in distinguishing van Gogh and </a:t>
            </a:r>
            <a:r>
              <a:rPr lang="en-US" dirty="0" smtClean="0"/>
              <a:t>non-van Gogh patches</a:t>
            </a:r>
          </a:p>
          <a:p>
            <a:r>
              <a:rPr lang="en-US" dirty="0" smtClean="0"/>
              <a:t>Weighted (Euclidean) distances</a:t>
            </a:r>
          </a:p>
        </p:txBody>
      </p:sp>
    </p:spTree>
    <p:extLst>
      <p:ext uri="{BB962C8B-B14F-4D97-AF65-F5344CB8AC3E}">
        <p14:creationId xmlns:p14="http://schemas.microsoft.com/office/powerpoint/2010/main" xmlns="" val="11339575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Princeton</a:t>
            </a:r>
            <a:endParaRPr lang="en-US" dirty="0"/>
          </a:p>
        </p:txBody>
      </p:sp>
      <p:sp>
        <p:nvSpPr>
          <p:cNvPr id="4" name="Content Placeholder 3"/>
          <p:cNvSpPr>
            <a:spLocks noGrp="1"/>
          </p:cNvSpPr>
          <p:nvPr>
            <p:ph idx="1"/>
          </p:nvPr>
        </p:nvSpPr>
        <p:spPr/>
        <p:txBody>
          <a:bodyPr/>
          <a:lstStyle/>
          <a:p>
            <a:endParaRPr lang="pt-BR"/>
          </a:p>
        </p:txBody>
      </p:sp>
      <p:pic>
        <p:nvPicPr>
          <p:cNvPr id="5" name="Picture 4"/>
          <p:cNvPicPr>
            <a:picLocks noChangeAspect="1"/>
          </p:cNvPicPr>
          <p:nvPr/>
        </p:nvPicPr>
        <p:blipFill>
          <a:blip r:embed="rId2" cstate="print"/>
          <a:stretch>
            <a:fillRect/>
          </a:stretch>
        </p:blipFill>
        <p:spPr>
          <a:xfrm>
            <a:off x="1097280" y="1845734"/>
            <a:ext cx="9759369" cy="4221750"/>
          </a:xfrm>
          <a:prstGeom prst="rect">
            <a:avLst/>
          </a:prstGeom>
        </p:spPr>
      </p:pic>
    </p:spTree>
    <p:extLst>
      <p:ext uri="{BB962C8B-B14F-4D97-AF65-F5344CB8AC3E}">
        <p14:creationId xmlns:p14="http://schemas.microsoft.com/office/powerpoint/2010/main" xmlns="" val="13457793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Princeton</a:t>
            </a:r>
            <a:endParaRPr lang="en-US" dirty="0"/>
          </a:p>
        </p:txBody>
      </p:sp>
      <p:sp>
        <p:nvSpPr>
          <p:cNvPr id="4" name="Content Placeholder 3"/>
          <p:cNvSpPr>
            <a:spLocks noGrp="1"/>
          </p:cNvSpPr>
          <p:nvPr>
            <p:ph idx="1"/>
          </p:nvPr>
        </p:nvSpPr>
        <p:spPr/>
        <p:txBody>
          <a:bodyPr/>
          <a:lstStyle/>
          <a:p>
            <a:endParaRPr lang="pt-BR"/>
          </a:p>
        </p:txBody>
      </p:sp>
      <p:pic>
        <p:nvPicPr>
          <p:cNvPr id="3" name="Picture 2"/>
          <p:cNvPicPr>
            <a:picLocks noChangeAspect="1"/>
          </p:cNvPicPr>
          <p:nvPr/>
        </p:nvPicPr>
        <p:blipFill>
          <a:blip r:embed="rId2" cstate="print"/>
          <a:stretch>
            <a:fillRect/>
          </a:stretch>
        </p:blipFill>
        <p:spPr>
          <a:xfrm>
            <a:off x="1097280" y="286603"/>
            <a:ext cx="9308850" cy="5714344"/>
          </a:xfrm>
          <a:prstGeom prst="rect">
            <a:avLst/>
          </a:prstGeom>
        </p:spPr>
      </p:pic>
    </p:spTree>
    <p:extLst>
      <p:ext uri="{BB962C8B-B14F-4D97-AF65-F5344CB8AC3E}">
        <p14:creationId xmlns:p14="http://schemas.microsoft.com/office/powerpoint/2010/main" xmlns="" val="25225377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Maastricht</a:t>
            </a:r>
            <a:endParaRPr lang="en-US" dirty="0"/>
          </a:p>
        </p:txBody>
      </p:sp>
      <p:sp>
        <p:nvSpPr>
          <p:cNvPr id="3" name="Content Placeholder 2"/>
          <p:cNvSpPr>
            <a:spLocks noGrp="1"/>
          </p:cNvSpPr>
          <p:nvPr>
            <p:ph idx="1"/>
          </p:nvPr>
        </p:nvSpPr>
        <p:spPr/>
        <p:txBody>
          <a:bodyPr>
            <a:normAutofit/>
          </a:bodyPr>
          <a:lstStyle/>
          <a:p>
            <a:r>
              <a:rPr lang="en-US" dirty="0"/>
              <a:t>Maastricht </a:t>
            </a:r>
            <a:r>
              <a:rPr lang="en-US" dirty="0" smtClean="0"/>
              <a:t>University</a:t>
            </a:r>
          </a:p>
          <a:p>
            <a:r>
              <a:rPr lang="en-US" dirty="0"/>
              <a:t>Biologically inspired painting analysis</a:t>
            </a:r>
          </a:p>
          <a:p>
            <a:r>
              <a:rPr lang="en-US" dirty="0" smtClean="0"/>
              <a:t>Three </a:t>
            </a:r>
            <a:r>
              <a:rPr lang="en-US" dirty="0"/>
              <a:t>principles</a:t>
            </a:r>
            <a:r>
              <a:rPr lang="en-US" dirty="0" smtClean="0"/>
              <a:t>:</a:t>
            </a:r>
            <a:endParaRPr lang="en-US" dirty="0"/>
          </a:p>
          <a:p>
            <a:pPr lvl="1"/>
            <a:r>
              <a:rPr lang="en-US" dirty="0"/>
              <a:t>C</a:t>
            </a:r>
            <a:r>
              <a:rPr lang="en-US" dirty="0" smtClean="0"/>
              <a:t>ontours </a:t>
            </a:r>
            <a:r>
              <a:rPr lang="en-US" dirty="0"/>
              <a:t>are </a:t>
            </a:r>
            <a:r>
              <a:rPr lang="en-US" dirty="0" smtClean="0"/>
              <a:t>important</a:t>
            </a:r>
          </a:p>
          <a:p>
            <a:pPr lvl="1"/>
            <a:r>
              <a:rPr lang="en-US" dirty="0" smtClean="0"/>
              <a:t>Images </a:t>
            </a:r>
            <a:r>
              <a:rPr lang="en-US" dirty="0"/>
              <a:t>must be analyzed at </a:t>
            </a:r>
            <a:r>
              <a:rPr lang="en-US" dirty="0" smtClean="0"/>
              <a:t>multiple scales</a:t>
            </a:r>
          </a:p>
          <a:p>
            <a:pPr lvl="1"/>
            <a:r>
              <a:rPr lang="en-US" dirty="0" smtClean="0"/>
              <a:t>Similarities </a:t>
            </a:r>
            <a:r>
              <a:rPr lang="en-US" dirty="0"/>
              <a:t>between paintings are reflected in </a:t>
            </a:r>
            <a:r>
              <a:rPr lang="en-US" dirty="0" smtClean="0"/>
              <a:t>the local </a:t>
            </a:r>
            <a:r>
              <a:rPr lang="en-US" dirty="0"/>
              <a:t>texture (i.e., patterns of brushstrokes</a:t>
            </a:r>
            <a:r>
              <a:rPr lang="en-US" dirty="0" smtClean="0"/>
              <a:t>)</a:t>
            </a:r>
          </a:p>
          <a:p>
            <a:r>
              <a:rPr lang="en-US" dirty="0" smtClean="0"/>
              <a:t>Convolving </a:t>
            </a:r>
            <a:r>
              <a:rPr lang="en-US" dirty="0"/>
              <a:t>the </a:t>
            </a:r>
            <a:r>
              <a:rPr lang="en-US" dirty="0" smtClean="0"/>
              <a:t>paintings with </a:t>
            </a:r>
            <a:r>
              <a:rPr lang="en-US" dirty="0" err="1"/>
              <a:t>multiscale</a:t>
            </a:r>
            <a:r>
              <a:rPr lang="en-US" dirty="0"/>
              <a:t>-oriented Gabor wavelet </a:t>
            </a:r>
            <a:r>
              <a:rPr lang="en-US" dirty="0" smtClean="0"/>
              <a:t>filters</a:t>
            </a:r>
          </a:p>
          <a:p>
            <a:r>
              <a:rPr lang="en-US" dirty="0"/>
              <a:t>Six orientations and four </a:t>
            </a:r>
            <a:r>
              <a:rPr lang="en-US" dirty="0" smtClean="0"/>
              <a:t>scales set </a:t>
            </a:r>
            <a:r>
              <a:rPr lang="en-US" dirty="0"/>
              <a:t>to values so that the smallest and largest filters roughly match the smallest and largest </a:t>
            </a:r>
            <a:r>
              <a:rPr lang="en-US" dirty="0" smtClean="0"/>
              <a:t>brushstrokes</a:t>
            </a:r>
            <a:endParaRPr lang="en-US" dirty="0"/>
          </a:p>
          <a:p>
            <a:r>
              <a:rPr lang="en-US" dirty="0" err="1" smtClean="0"/>
              <a:t>Histogramming</a:t>
            </a:r>
            <a:r>
              <a:rPr lang="en-US" dirty="0" smtClean="0"/>
              <a:t> </a:t>
            </a:r>
            <a:r>
              <a:rPr lang="en-US" dirty="0"/>
              <a:t>the resulting </a:t>
            </a:r>
            <a:r>
              <a:rPr lang="en-US" dirty="0" smtClean="0"/>
              <a:t>coefficients</a:t>
            </a:r>
          </a:p>
        </p:txBody>
      </p:sp>
    </p:spTree>
    <p:extLst>
      <p:ext uri="{BB962C8B-B14F-4D97-AF65-F5344CB8AC3E}">
        <p14:creationId xmlns:p14="http://schemas.microsoft.com/office/powerpoint/2010/main" xmlns="" val="12170227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4781283" y="196450"/>
            <a:ext cx="6629400" cy="6559124"/>
          </a:xfrm>
          <a:prstGeom prst="rect">
            <a:avLst/>
          </a:prstGeom>
        </p:spPr>
      </p:pic>
      <p:sp>
        <p:nvSpPr>
          <p:cNvPr id="6" name="Title 1"/>
          <p:cNvSpPr>
            <a:spLocks noGrp="1"/>
          </p:cNvSpPr>
          <p:nvPr>
            <p:ph type="title"/>
          </p:nvPr>
        </p:nvSpPr>
        <p:spPr/>
        <p:txBody>
          <a:bodyPr/>
          <a:lstStyle/>
          <a:p>
            <a:r>
              <a:rPr lang="en-US" dirty="0" smtClean="0"/>
              <a:t>Maastricht</a:t>
            </a:r>
            <a:endParaRPr lang="en-US" dirty="0"/>
          </a:p>
        </p:txBody>
      </p:sp>
    </p:spTree>
    <p:extLst>
      <p:ext uri="{BB962C8B-B14F-4D97-AF65-F5344CB8AC3E}">
        <p14:creationId xmlns:p14="http://schemas.microsoft.com/office/powerpoint/2010/main" xmlns="" val="2823461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Works</a:t>
            </a:r>
            <a:endParaRPr lang="en-US" dirty="0"/>
          </a:p>
        </p:txBody>
      </p:sp>
      <p:sp>
        <p:nvSpPr>
          <p:cNvPr id="3" name="Content Placeholder 2"/>
          <p:cNvSpPr>
            <a:spLocks noGrp="1"/>
          </p:cNvSpPr>
          <p:nvPr>
            <p:ph idx="1"/>
          </p:nvPr>
        </p:nvSpPr>
        <p:spPr>
          <a:xfrm>
            <a:off x="508000" y="1845734"/>
            <a:ext cx="11112500" cy="4326466"/>
          </a:xfrm>
        </p:spPr>
        <p:txBody>
          <a:bodyPr>
            <a:normAutofit/>
          </a:bodyPr>
          <a:lstStyle/>
          <a:p>
            <a:r>
              <a:rPr lang="en-US" dirty="0" smtClean="0"/>
              <a:t>Art authentication </a:t>
            </a:r>
            <a:r>
              <a:rPr lang="en-US" dirty="0" smtClean="0"/>
              <a:t>is based </a:t>
            </a:r>
            <a:r>
              <a:rPr lang="en-US" dirty="0" smtClean="0"/>
              <a:t>on signatures, provenance (the documentary record of ownership), chemical studies of media, material studies of support, preparation, fingerprints, and traditional connoisseurship is not always definitive. Any additional informative objective test could thus be quite valuable</a:t>
            </a:r>
            <a:r>
              <a:rPr lang="en-US" dirty="0" smtClean="0"/>
              <a:t>.</a:t>
            </a:r>
            <a:endParaRPr lang="en-US" dirty="0" smtClean="0"/>
          </a:p>
          <a:p>
            <a:r>
              <a:rPr lang="pt-BR" dirty="0" err="1" smtClean="0"/>
              <a:t>Biro</a:t>
            </a:r>
            <a:r>
              <a:rPr lang="pt-BR" dirty="0" smtClean="0"/>
              <a:t> (2006</a:t>
            </a:r>
            <a:r>
              <a:rPr lang="pt-BR" dirty="0" smtClean="0"/>
              <a:t>), in “</a:t>
            </a:r>
            <a:r>
              <a:rPr lang="pt-BR" dirty="0" err="1" smtClean="0"/>
              <a:t>Forensics</a:t>
            </a:r>
            <a:r>
              <a:rPr lang="pt-BR" dirty="0" smtClean="0"/>
              <a:t> </a:t>
            </a:r>
            <a:r>
              <a:rPr lang="pt-BR" dirty="0" err="1" smtClean="0"/>
              <a:t>and</a:t>
            </a:r>
            <a:r>
              <a:rPr lang="pt-BR" dirty="0" smtClean="0"/>
              <a:t> </a:t>
            </a:r>
            <a:r>
              <a:rPr lang="pt-BR" dirty="0" err="1" smtClean="0"/>
              <a:t>Microscopy</a:t>
            </a:r>
            <a:r>
              <a:rPr lang="pt-BR" dirty="0" smtClean="0"/>
              <a:t> in </a:t>
            </a:r>
            <a:r>
              <a:rPr lang="pt-BR" dirty="0" err="1" smtClean="0"/>
              <a:t>Authenticating</a:t>
            </a:r>
            <a:r>
              <a:rPr lang="pt-BR" dirty="0" smtClean="0"/>
              <a:t> Works </a:t>
            </a:r>
            <a:r>
              <a:rPr lang="pt-BR" dirty="0" err="1" smtClean="0"/>
              <a:t>of</a:t>
            </a:r>
            <a:r>
              <a:rPr lang="pt-BR" dirty="0" smtClean="0"/>
              <a:t> </a:t>
            </a:r>
            <a:r>
              <a:rPr lang="pt-BR" dirty="0" err="1" smtClean="0"/>
              <a:t>Art</a:t>
            </a:r>
            <a:r>
              <a:rPr lang="pt-BR" dirty="0" smtClean="0"/>
              <a:t>” </a:t>
            </a:r>
            <a:r>
              <a:rPr lang="pt-BR" dirty="0" err="1" smtClean="0"/>
              <a:t>says</a:t>
            </a:r>
            <a:r>
              <a:rPr lang="pt-BR" dirty="0" smtClean="0"/>
              <a:t> “</a:t>
            </a:r>
            <a:r>
              <a:rPr lang="pt-BR" dirty="0" err="1" smtClean="0"/>
              <a:t>so</a:t>
            </a:r>
            <a:r>
              <a:rPr lang="pt-BR" dirty="0" smtClean="0"/>
              <a:t> </a:t>
            </a:r>
            <a:r>
              <a:rPr lang="pt-BR" dirty="0" err="1" smtClean="0"/>
              <a:t>many</a:t>
            </a:r>
            <a:r>
              <a:rPr lang="pt-BR" dirty="0" smtClean="0"/>
              <a:t> major </a:t>
            </a:r>
            <a:r>
              <a:rPr lang="pt-BR" dirty="0" err="1" smtClean="0"/>
              <a:t>masterpieces</a:t>
            </a:r>
            <a:r>
              <a:rPr lang="pt-BR" dirty="0" smtClean="0"/>
              <a:t> </a:t>
            </a:r>
            <a:r>
              <a:rPr lang="pt-BR" dirty="0" err="1" smtClean="0"/>
              <a:t>hanging</a:t>
            </a:r>
            <a:r>
              <a:rPr lang="pt-BR" dirty="0" smtClean="0"/>
              <a:t> in </a:t>
            </a:r>
            <a:r>
              <a:rPr lang="pt-BR" dirty="0" err="1" smtClean="0"/>
              <a:t>museums</a:t>
            </a:r>
            <a:r>
              <a:rPr lang="pt-BR" dirty="0" smtClean="0"/>
              <a:t> </a:t>
            </a:r>
            <a:r>
              <a:rPr lang="pt-BR" dirty="0" err="1" smtClean="0"/>
              <a:t>have</a:t>
            </a:r>
            <a:r>
              <a:rPr lang="pt-BR" dirty="0" smtClean="0"/>
              <a:t> </a:t>
            </a:r>
            <a:r>
              <a:rPr lang="pt-BR" dirty="0" err="1" smtClean="0"/>
              <a:t>little</a:t>
            </a:r>
            <a:r>
              <a:rPr lang="pt-BR" dirty="0" smtClean="0"/>
              <a:t> </a:t>
            </a:r>
            <a:r>
              <a:rPr lang="pt-BR" dirty="0" err="1" smtClean="0"/>
              <a:t>provenance</a:t>
            </a:r>
            <a:r>
              <a:rPr lang="pt-BR" dirty="0" smtClean="0"/>
              <a:t>”. </a:t>
            </a:r>
          </a:p>
          <a:p>
            <a:pPr marL="274320" lvl="2" indent="-91440">
              <a:spcBef>
                <a:spcPts val="1200"/>
              </a:spcBef>
              <a:spcAft>
                <a:spcPts val="200"/>
              </a:spcAft>
              <a:buSzPct val="100000"/>
              <a:buFont typeface="Calibri" panose="020F0502020204030204" pitchFamily="34" charset="0"/>
              <a:buChar char=" "/>
            </a:pPr>
            <a:r>
              <a:rPr lang="pt-BR" dirty="0" err="1" smtClean="0"/>
              <a:t>Among</a:t>
            </a:r>
            <a:r>
              <a:rPr lang="pt-BR" dirty="0" smtClean="0"/>
              <a:t> </a:t>
            </a:r>
            <a:r>
              <a:rPr lang="pt-BR" dirty="0" err="1" smtClean="0"/>
              <a:t>the</a:t>
            </a:r>
            <a:r>
              <a:rPr lang="pt-BR" dirty="0" smtClean="0"/>
              <a:t> </a:t>
            </a:r>
            <a:r>
              <a:rPr lang="pt-BR" dirty="0" err="1" smtClean="0"/>
              <a:t>most</a:t>
            </a:r>
            <a:r>
              <a:rPr lang="pt-BR" dirty="0" smtClean="0"/>
              <a:t> </a:t>
            </a:r>
            <a:r>
              <a:rPr lang="pt-BR" dirty="0" err="1" smtClean="0"/>
              <a:t>important</a:t>
            </a:r>
            <a:r>
              <a:rPr lang="pt-BR" dirty="0" smtClean="0"/>
              <a:t> </a:t>
            </a:r>
            <a:r>
              <a:rPr lang="pt-BR" dirty="0" err="1" smtClean="0"/>
              <a:t>techniques</a:t>
            </a:r>
            <a:r>
              <a:rPr lang="pt-BR" dirty="0" smtClean="0"/>
              <a:t> are </a:t>
            </a:r>
            <a:r>
              <a:rPr lang="pt-BR" dirty="0" err="1" smtClean="0"/>
              <a:t>the</a:t>
            </a:r>
            <a:r>
              <a:rPr lang="pt-BR" dirty="0" smtClean="0"/>
              <a:t> </a:t>
            </a:r>
            <a:r>
              <a:rPr lang="pt-BR" dirty="0" err="1" smtClean="0"/>
              <a:t>various</a:t>
            </a:r>
            <a:r>
              <a:rPr lang="pt-BR" dirty="0" smtClean="0"/>
              <a:t> </a:t>
            </a:r>
            <a:r>
              <a:rPr lang="pt-BR" dirty="0" err="1" smtClean="0"/>
              <a:t>methods</a:t>
            </a:r>
            <a:r>
              <a:rPr lang="pt-BR" dirty="0" smtClean="0"/>
              <a:t> </a:t>
            </a:r>
            <a:r>
              <a:rPr lang="pt-BR" dirty="0" err="1" smtClean="0"/>
              <a:t>of</a:t>
            </a:r>
            <a:r>
              <a:rPr lang="pt-BR" dirty="0" smtClean="0"/>
              <a:t> </a:t>
            </a:r>
            <a:r>
              <a:rPr lang="pt-BR" dirty="0" err="1" smtClean="0"/>
              <a:t>imaging</a:t>
            </a:r>
            <a:r>
              <a:rPr lang="pt-BR" dirty="0" smtClean="0"/>
              <a:t> </a:t>
            </a:r>
            <a:r>
              <a:rPr lang="pt-BR" dirty="0" err="1" smtClean="0"/>
              <a:t>from</a:t>
            </a:r>
            <a:r>
              <a:rPr lang="pt-BR" dirty="0" smtClean="0"/>
              <a:t> </a:t>
            </a:r>
            <a:r>
              <a:rPr lang="pt-BR" dirty="0" err="1" smtClean="0"/>
              <a:t>x-ray</a:t>
            </a:r>
            <a:r>
              <a:rPr lang="pt-BR" dirty="0" smtClean="0"/>
              <a:t> to </a:t>
            </a:r>
            <a:r>
              <a:rPr lang="pt-BR" dirty="0" err="1" smtClean="0"/>
              <a:t>ultraviolet</a:t>
            </a:r>
            <a:r>
              <a:rPr lang="pt-BR" dirty="0" smtClean="0"/>
              <a:t>, to </a:t>
            </a:r>
            <a:r>
              <a:rPr lang="pt-BR" dirty="0" err="1" smtClean="0"/>
              <a:t>visible</a:t>
            </a:r>
            <a:r>
              <a:rPr lang="pt-BR" dirty="0" smtClean="0"/>
              <a:t> light, to </a:t>
            </a:r>
            <a:r>
              <a:rPr lang="pt-BR" dirty="0" err="1" smtClean="0"/>
              <a:t>infrared</a:t>
            </a:r>
            <a:r>
              <a:rPr lang="pt-BR" dirty="0" smtClean="0"/>
              <a:t>. </a:t>
            </a:r>
            <a:r>
              <a:rPr lang="it-IT" dirty="0" smtClean="0"/>
              <a:t>Materials </a:t>
            </a:r>
            <a:r>
              <a:rPr lang="it-IT" dirty="0" smtClean="0"/>
              <a:t>and used techniques </a:t>
            </a:r>
            <a:r>
              <a:rPr lang="it-IT" dirty="0" smtClean="0"/>
              <a:t>based </a:t>
            </a:r>
            <a:r>
              <a:rPr lang="it-IT" dirty="0" smtClean="0"/>
              <a:t>on pigments and </a:t>
            </a:r>
            <a:r>
              <a:rPr lang="pt-BR" dirty="0" err="1" smtClean="0"/>
              <a:t>working</a:t>
            </a:r>
            <a:r>
              <a:rPr lang="pt-BR" dirty="0" smtClean="0"/>
              <a:t> </a:t>
            </a:r>
            <a:r>
              <a:rPr lang="pt-BR" dirty="0" err="1" smtClean="0"/>
              <a:t>methods</a:t>
            </a:r>
            <a:r>
              <a:rPr lang="pt-BR" dirty="0" smtClean="0"/>
              <a:t> </a:t>
            </a:r>
            <a:r>
              <a:rPr lang="it-IT" dirty="0" smtClean="0"/>
              <a:t>can be considered </a:t>
            </a:r>
            <a:r>
              <a:rPr lang="pt-BR" dirty="0" smtClean="0"/>
              <a:t>as </a:t>
            </a:r>
            <a:r>
              <a:rPr lang="pt-BR" dirty="0" err="1" smtClean="0"/>
              <a:t>fingerprinting</a:t>
            </a:r>
            <a:r>
              <a:rPr lang="pt-BR" dirty="0" smtClean="0"/>
              <a:t>)</a:t>
            </a:r>
          </a:p>
          <a:p>
            <a:r>
              <a:rPr lang="en-US" dirty="0" smtClean="0"/>
              <a:t>X-ray analysis (chemical approach:  non-</a:t>
            </a:r>
            <a:r>
              <a:rPr lang="en-US" dirty="0" err="1" smtClean="0"/>
              <a:t>distruttive</a:t>
            </a:r>
            <a:r>
              <a:rPr lang="en-US" dirty="0" smtClean="0"/>
              <a:t> analysis – hidden paintings)</a:t>
            </a:r>
          </a:p>
          <a:p>
            <a:r>
              <a:rPr lang="en-US" dirty="0" smtClean="0"/>
              <a:t>“</a:t>
            </a:r>
            <a:r>
              <a:rPr lang="en-US" dirty="0" err="1" smtClean="0"/>
              <a:t>L’arte</a:t>
            </a:r>
            <a:r>
              <a:rPr lang="en-US" dirty="0" smtClean="0"/>
              <a:t> </a:t>
            </a:r>
            <a:r>
              <a:rPr lang="en-US" dirty="0" err="1" smtClean="0"/>
              <a:t>di</a:t>
            </a:r>
            <a:r>
              <a:rPr lang="en-US" dirty="0" smtClean="0"/>
              <a:t> </a:t>
            </a:r>
            <a:r>
              <a:rPr lang="en-US" dirty="0" err="1" smtClean="0"/>
              <a:t>analizzare</a:t>
            </a:r>
            <a:r>
              <a:rPr lang="en-US" dirty="0" smtClean="0"/>
              <a:t> </a:t>
            </a:r>
            <a:r>
              <a:rPr lang="en-US" dirty="0" err="1" smtClean="0"/>
              <a:t>l’arte</a:t>
            </a:r>
            <a:r>
              <a:rPr lang="en-US" dirty="0" smtClean="0"/>
              <a:t>: la </a:t>
            </a:r>
            <a:r>
              <a:rPr lang="en-US" dirty="0" err="1" smtClean="0"/>
              <a:t>battaglia</a:t>
            </a:r>
            <a:r>
              <a:rPr lang="en-US" dirty="0" smtClean="0"/>
              <a:t> </a:t>
            </a:r>
            <a:r>
              <a:rPr lang="en-US" dirty="0" err="1" smtClean="0"/>
              <a:t>di</a:t>
            </a:r>
            <a:r>
              <a:rPr lang="en-US" dirty="0" smtClean="0"/>
              <a:t> </a:t>
            </a:r>
            <a:r>
              <a:rPr lang="en-US" dirty="0" err="1" smtClean="0"/>
              <a:t>Anghiari</a:t>
            </a:r>
            <a:r>
              <a:rPr lang="en-US" dirty="0" smtClean="0"/>
              <a:t>, Van Gogh e Goya” (</a:t>
            </a:r>
            <a:r>
              <a:rPr lang="en-US" dirty="0" err="1" smtClean="0"/>
              <a:t>Curceanu</a:t>
            </a:r>
            <a:r>
              <a:rPr lang="en-US" dirty="0" smtClean="0"/>
              <a:t> ) − 2013</a:t>
            </a:r>
          </a:p>
          <a:p>
            <a:r>
              <a:rPr lang="en-US" dirty="0" smtClean="0"/>
              <a:t>“</a:t>
            </a:r>
            <a:r>
              <a:rPr lang="en-US" dirty="0" smtClean="0"/>
              <a:t>The Mona Lisa identification: evidence from a computer analysis” (Schwartz) – </a:t>
            </a:r>
            <a:r>
              <a:rPr lang="en-US" dirty="0" smtClean="0"/>
              <a:t>1988</a:t>
            </a:r>
            <a:endParaRPr lang="en-US" dirty="0" smtClean="0"/>
          </a:p>
          <a:p>
            <a:r>
              <a:rPr lang="en-US" dirty="0" smtClean="0"/>
              <a:t>“Van Gogh’s Painting Grounds: Quantitative Determination of Bulking Agents (Extenders) Using SEM/EDX” (</a:t>
            </a:r>
            <a:r>
              <a:rPr lang="en-US" dirty="0" err="1" smtClean="0"/>
              <a:t>Haswell</a:t>
            </a:r>
            <a:r>
              <a:rPr lang="en-US" dirty="0" smtClean="0"/>
              <a:t> et al.) – </a:t>
            </a:r>
            <a:r>
              <a:rPr lang="en-US" dirty="0" smtClean="0"/>
              <a:t>2006 [Error</a:t>
            </a:r>
            <a:r>
              <a:rPr lang="en-US" dirty="0" smtClean="0"/>
              <a:t>: 10% or </a:t>
            </a:r>
            <a:r>
              <a:rPr lang="en-US" dirty="0" smtClean="0"/>
              <a:t>better]</a:t>
            </a:r>
            <a:endParaRPr lang="en-US" dirty="0" smtClean="0"/>
          </a:p>
        </p:txBody>
      </p:sp>
    </p:spTree>
    <p:extLst>
      <p:ext uri="{BB962C8B-B14F-4D97-AF65-F5344CB8AC3E}">
        <p14:creationId xmlns:p14="http://schemas.microsoft.com/office/powerpoint/2010/main" xmlns="" val="8263255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Maastricht</a:t>
            </a:r>
            <a:endParaRPr lang="pt-BR"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p:txBody>
              <a:bodyPr>
                <a:normAutofit lnSpcReduction="10000"/>
              </a:bodyPr>
              <a:lstStyle/>
              <a:p>
                <a:r>
                  <a:rPr lang="en-US" dirty="0" smtClean="0"/>
                  <a:t>The </a:t>
                </a:r>
                <a14:m>
                  <m:oMath xmlns:m="http://schemas.openxmlformats.org/officeDocument/2006/math">
                    <m:r>
                      <a:rPr lang="pt-BR" b="0" i="1" smtClean="0">
                        <a:latin typeface="Cambria Math" panose="02040503050406030204" pitchFamily="18" charset="0"/>
                      </a:rPr>
                      <m:t>24 </m:t>
                    </m:r>
                    <m:sSup>
                      <m:sSupPr>
                        <m:ctrlPr>
                          <a:rPr lang="pt-BR" b="0" i="1" smtClean="0">
                            <a:latin typeface="Cambria Math" panose="02040503050406030204" pitchFamily="18" charset="0"/>
                          </a:rPr>
                        </m:ctrlPr>
                      </m:sSupPr>
                      <m:e>
                        <m:r>
                          <a:rPr lang="pt-BR" b="0" i="1" smtClean="0">
                            <a:latin typeface="Cambria Math" panose="02040503050406030204" pitchFamily="18" charset="0"/>
                          </a:rPr>
                          <m:t>𝑁</m:t>
                        </m:r>
                      </m:e>
                      <m:sup>
                        <m:r>
                          <a:rPr lang="pt-BR" b="0" i="1" smtClean="0">
                            <a:latin typeface="Cambria Math" panose="02040503050406030204" pitchFamily="18" charset="0"/>
                          </a:rPr>
                          <m:t>2</m:t>
                        </m:r>
                      </m:sup>
                    </m:sSup>
                  </m:oMath>
                </a14:m>
                <a:r>
                  <a:rPr lang="en-US" dirty="0" smtClean="0"/>
                  <a:t> energy </a:t>
                </a:r>
                <a:r>
                  <a:rPr lang="en-US" dirty="0"/>
                  <a:t>values obtained for a patch of </a:t>
                </a:r>
                <a14:m>
                  <m:oMath xmlns:m="http://schemas.openxmlformats.org/officeDocument/2006/math">
                    <m:r>
                      <a:rPr lang="pt-BR" b="0" i="1" smtClean="0">
                        <a:latin typeface="Cambria Math" panose="02040503050406030204" pitchFamily="18" charset="0"/>
                      </a:rPr>
                      <m:t>𝑁</m:t>
                    </m:r>
                    <m:r>
                      <a:rPr lang="pt-BR" b="0" i="1" smtClean="0">
                        <a:latin typeface="Cambria Math" panose="02040503050406030204" pitchFamily="18" charset="0"/>
                        <a:ea typeface="Cambria Math" panose="02040503050406030204" pitchFamily="18" charset="0"/>
                      </a:rPr>
                      <m:t>×</m:t>
                    </m:r>
                    <m:r>
                      <a:rPr lang="pt-BR" b="0" i="1" smtClean="0">
                        <a:latin typeface="Cambria Math" panose="02040503050406030204" pitchFamily="18" charset="0"/>
                      </a:rPr>
                      <m:t>𝑁</m:t>
                    </m:r>
                  </m:oMath>
                </a14:m>
                <a:r>
                  <a:rPr lang="en-US" dirty="0" smtClean="0"/>
                  <a:t> pixels </a:t>
                </a:r>
                <a:r>
                  <a:rPr lang="en-US" dirty="0"/>
                  <a:t>are </a:t>
                </a:r>
                <a:r>
                  <a:rPr lang="en-US" dirty="0" smtClean="0"/>
                  <a:t>aggregated in </a:t>
                </a:r>
                <a14:m>
                  <m:oMath xmlns:m="http://schemas.openxmlformats.org/officeDocument/2006/math">
                    <m:r>
                      <a:rPr lang="pt-BR" b="0" i="1" smtClean="0">
                        <a:latin typeface="Cambria Math" panose="02040503050406030204" pitchFamily="18" charset="0"/>
                      </a:rPr>
                      <m:t>4</m:t>
                    </m:r>
                    <m:r>
                      <a:rPr lang="pt-BR" i="1">
                        <a:latin typeface="Cambria Math" panose="02040503050406030204" pitchFamily="18" charset="0"/>
                        <a:ea typeface="Cambria Math" panose="02040503050406030204" pitchFamily="18" charset="0"/>
                      </a:rPr>
                      <m:t>×</m:t>
                    </m:r>
                    <m:r>
                      <a:rPr lang="pt-BR" b="0" i="1" smtClean="0">
                        <a:latin typeface="Cambria Math" panose="02040503050406030204" pitchFamily="18" charset="0"/>
                      </a:rPr>
                      <m:t>6</m:t>
                    </m:r>
                  </m:oMath>
                </a14:m>
                <a:r>
                  <a:rPr lang="en-US" dirty="0"/>
                  <a:t> bins, one for each scale-orientation </a:t>
                </a:r>
                <a:r>
                  <a:rPr lang="en-US" dirty="0" smtClean="0"/>
                  <a:t>combination</a:t>
                </a:r>
              </a:p>
              <a:p>
                <a:r>
                  <a:rPr lang="en-US" dirty="0" smtClean="0"/>
                  <a:t>The </a:t>
                </a:r>
                <a:r>
                  <a:rPr lang="en-US" dirty="0"/>
                  <a:t>input vectors are the </a:t>
                </a:r>
                <a:r>
                  <a:rPr lang="en-US" dirty="0" smtClean="0"/>
                  <a:t>24-dimensional-vector histograms</a:t>
                </a:r>
              </a:p>
              <a:p>
                <a:r>
                  <a:rPr lang="en-US" dirty="0" smtClean="0"/>
                  <a:t>SVM</a:t>
                </a:r>
              </a:p>
              <a:p>
                <a:r>
                  <a:rPr lang="en-US" dirty="0" smtClean="0"/>
                  <a:t>Leave-one-out validation</a:t>
                </a:r>
              </a:p>
              <a:p>
                <a:r>
                  <a:rPr lang="en-US" dirty="0" smtClean="0"/>
                  <a:t>Four </a:t>
                </a:r>
                <a:r>
                  <a:rPr lang="en-US" dirty="0"/>
                  <a:t>out of the six non-van Gogh </a:t>
                </a:r>
                <a:r>
                  <a:rPr lang="en-US" dirty="0" smtClean="0"/>
                  <a:t>paintings were </a:t>
                </a:r>
                <a:r>
                  <a:rPr lang="en-US" dirty="0"/>
                  <a:t>detected, at the cost of wrongly classifying two </a:t>
                </a:r>
                <a:r>
                  <a:rPr lang="en-US" dirty="0" smtClean="0"/>
                  <a:t>van Gogh paintings</a:t>
                </a:r>
              </a:p>
              <a:p>
                <a:r>
                  <a:rPr lang="en-US" dirty="0" smtClean="0"/>
                  <a:t>Can </a:t>
                </a:r>
                <a:r>
                  <a:rPr lang="en-US" dirty="0"/>
                  <a:t>detect </a:t>
                </a:r>
                <a:r>
                  <a:rPr lang="en-US" dirty="0" smtClean="0"/>
                  <a:t>dissimilarities in </a:t>
                </a:r>
                <a:r>
                  <a:rPr lang="en-US" dirty="0"/>
                  <a:t>the brushstroke texture of </a:t>
                </a:r>
                <a:r>
                  <a:rPr lang="en-US" dirty="0" smtClean="0"/>
                  <a:t>paintings</a:t>
                </a:r>
              </a:p>
              <a:p>
                <a:r>
                  <a:rPr lang="en-US" dirty="0" smtClean="0"/>
                  <a:t>Could therefore support art experts in their assessment of the authenticity of paintings</a:t>
                </a:r>
              </a:p>
              <a:p>
                <a:r>
                  <a:rPr lang="en-US" dirty="0"/>
                  <a:t>More subtle differences require more </a:t>
                </a:r>
                <a:r>
                  <a:rPr lang="en-US" dirty="0" smtClean="0"/>
                  <a:t>advanced approaches</a:t>
                </a:r>
                <a:endParaRPr lang="pt-B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cstate="print"/>
                <a:stretch>
                  <a:fillRect l="-606" t="-2273" r="-970"/>
                </a:stretch>
              </a:blipFill>
            </p:spPr>
            <p:txBody>
              <a:bodyPr/>
              <a:lstStyle/>
              <a:p>
                <a:r>
                  <a:rPr lang="pt-BR">
                    <a:noFill/>
                  </a:rPr>
                  <a:t> </a:t>
                </a:r>
              </a:p>
            </p:txBody>
          </p:sp>
        </mc:Fallback>
      </mc:AlternateContent>
    </p:spTree>
    <p:extLst>
      <p:ext uri="{BB962C8B-B14F-4D97-AF65-F5344CB8AC3E}">
        <p14:creationId xmlns:p14="http://schemas.microsoft.com/office/powerpoint/2010/main" xmlns="" val="23904354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Works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chemeClr val="bg1">
                    <a:lumMod val="65000"/>
                  </a:schemeClr>
                </a:solidFill>
              </a:rPr>
              <a:t>“A </a:t>
            </a:r>
            <a:r>
              <a:rPr lang="en-US" dirty="0">
                <a:solidFill>
                  <a:schemeClr val="bg1">
                    <a:lumMod val="65000"/>
                  </a:schemeClr>
                </a:solidFill>
              </a:rPr>
              <a:t>digital technique for art </a:t>
            </a:r>
            <a:r>
              <a:rPr lang="en-US" dirty="0" smtClean="0">
                <a:solidFill>
                  <a:schemeClr val="bg1">
                    <a:lumMod val="65000"/>
                  </a:schemeClr>
                </a:solidFill>
              </a:rPr>
              <a:t>authentication” (</a:t>
            </a:r>
            <a:r>
              <a:rPr lang="en-US" dirty="0" err="1" smtClean="0">
                <a:solidFill>
                  <a:schemeClr val="bg1">
                    <a:lumMod val="65000"/>
                  </a:schemeClr>
                </a:solidFill>
              </a:rPr>
              <a:t>Lyu</a:t>
            </a:r>
            <a:r>
              <a:rPr lang="en-US" dirty="0" smtClean="0">
                <a:solidFill>
                  <a:schemeClr val="bg1">
                    <a:lumMod val="65000"/>
                  </a:schemeClr>
                </a:solidFill>
              </a:rPr>
              <a:t> et al.) − 2004</a:t>
            </a:r>
          </a:p>
          <a:p>
            <a:pPr lvl="1"/>
            <a:r>
              <a:rPr lang="en-US" dirty="0" smtClean="0">
                <a:solidFill>
                  <a:schemeClr val="bg1">
                    <a:lumMod val="65000"/>
                  </a:schemeClr>
                </a:solidFill>
              </a:rPr>
              <a:t>Computational </a:t>
            </a:r>
            <a:r>
              <a:rPr lang="en-US" dirty="0">
                <a:solidFill>
                  <a:schemeClr val="bg1">
                    <a:lumMod val="65000"/>
                  </a:schemeClr>
                </a:solidFill>
              </a:rPr>
              <a:t>technique for authenticating </a:t>
            </a:r>
            <a:r>
              <a:rPr lang="en-US" dirty="0" smtClean="0">
                <a:solidFill>
                  <a:schemeClr val="bg1">
                    <a:lumMod val="65000"/>
                  </a:schemeClr>
                </a:solidFill>
              </a:rPr>
              <a:t>works of art, specifically paintings and drawings, </a:t>
            </a:r>
            <a:r>
              <a:rPr lang="en-US" dirty="0">
                <a:solidFill>
                  <a:schemeClr val="bg1">
                    <a:lumMod val="65000"/>
                  </a:schemeClr>
                </a:solidFill>
              </a:rPr>
              <a:t>from </a:t>
            </a:r>
            <a:r>
              <a:rPr lang="en-US" dirty="0" smtClean="0">
                <a:solidFill>
                  <a:schemeClr val="bg1">
                    <a:lumMod val="65000"/>
                  </a:schemeClr>
                </a:solidFill>
              </a:rPr>
              <a:t>high-resolution digital </a:t>
            </a:r>
            <a:r>
              <a:rPr lang="en-US" dirty="0">
                <a:solidFill>
                  <a:schemeClr val="bg1">
                    <a:lumMod val="65000"/>
                  </a:schemeClr>
                </a:solidFill>
              </a:rPr>
              <a:t>scans</a:t>
            </a:r>
          </a:p>
          <a:p>
            <a:r>
              <a:rPr lang="en-US" dirty="0" smtClean="0">
                <a:solidFill>
                  <a:schemeClr val="bg1">
                    <a:lumMod val="65000"/>
                  </a:schemeClr>
                </a:solidFill>
              </a:rPr>
              <a:t>“Image </a:t>
            </a:r>
            <a:r>
              <a:rPr lang="en-US" dirty="0">
                <a:solidFill>
                  <a:schemeClr val="bg1">
                    <a:lumMod val="65000"/>
                  </a:schemeClr>
                </a:solidFill>
              </a:rPr>
              <a:t>Processing </a:t>
            </a:r>
            <a:r>
              <a:rPr lang="en-US" dirty="0" smtClean="0">
                <a:solidFill>
                  <a:schemeClr val="bg1">
                    <a:lumMod val="65000"/>
                  </a:schemeClr>
                </a:solidFill>
              </a:rPr>
              <a:t>for Artist Identification” (Johnson et al.) </a:t>
            </a:r>
            <a:r>
              <a:rPr lang="en-US" dirty="0">
                <a:solidFill>
                  <a:schemeClr val="bg1">
                    <a:lumMod val="65000"/>
                  </a:schemeClr>
                </a:solidFill>
              </a:rPr>
              <a:t>− </a:t>
            </a:r>
            <a:r>
              <a:rPr lang="en-US" dirty="0" smtClean="0">
                <a:solidFill>
                  <a:schemeClr val="bg1">
                    <a:lumMod val="65000"/>
                  </a:schemeClr>
                </a:solidFill>
              </a:rPr>
              <a:t>2008</a:t>
            </a:r>
            <a:endParaRPr lang="en-US" dirty="0">
              <a:solidFill>
                <a:schemeClr val="bg1">
                  <a:lumMod val="65000"/>
                </a:schemeClr>
              </a:solidFill>
            </a:endParaRPr>
          </a:p>
          <a:p>
            <a:pPr lvl="1"/>
            <a:r>
              <a:rPr lang="en-US" dirty="0" smtClean="0">
                <a:solidFill>
                  <a:schemeClr val="bg1">
                    <a:lumMod val="65000"/>
                  </a:schemeClr>
                </a:solidFill>
              </a:rPr>
              <a:t>Pennsylvania </a:t>
            </a:r>
            <a:r>
              <a:rPr lang="en-US" dirty="0">
                <a:solidFill>
                  <a:schemeClr val="bg1">
                    <a:lumMod val="65000"/>
                  </a:schemeClr>
                </a:solidFill>
              </a:rPr>
              <a:t>State </a:t>
            </a:r>
            <a:r>
              <a:rPr lang="en-US" dirty="0" smtClean="0">
                <a:solidFill>
                  <a:schemeClr val="bg1">
                    <a:lumMod val="65000"/>
                  </a:schemeClr>
                </a:solidFill>
              </a:rPr>
              <a:t>University</a:t>
            </a:r>
          </a:p>
          <a:p>
            <a:pPr lvl="2"/>
            <a:r>
              <a:rPr lang="en-US" dirty="0" smtClean="0">
                <a:solidFill>
                  <a:schemeClr val="bg1">
                    <a:lumMod val="65000"/>
                  </a:schemeClr>
                </a:solidFill>
              </a:rPr>
              <a:t>Similarity assessment via texture and brushstroke geometry modeling</a:t>
            </a:r>
            <a:endParaRPr lang="en-US" dirty="0">
              <a:solidFill>
                <a:schemeClr val="bg1">
                  <a:lumMod val="65000"/>
                </a:schemeClr>
              </a:solidFill>
            </a:endParaRPr>
          </a:p>
          <a:p>
            <a:pPr lvl="1"/>
            <a:r>
              <a:rPr lang="en-US" dirty="0" smtClean="0">
                <a:solidFill>
                  <a:schemeClr val="bg1">
                    <a:lumMod val="65000"/>
                  </a:schemeClr>
                </a:solidFill>
              </a:rPr>
              <a:t>Princeton University</a:t>
            </a:r>
          </a:p>
          <a:p>
            <a:pPr lvl="2"/>
            <a:r>
              <a:rPr lang="en-US" dirty="0" smtClean="0">
                <a:solidFill>
                  <a:schemeClr val="bg1">
                    <a:lumMod val="65000"/>
                  </a:schemeClr>
                </a:solidFill>
              </a:rPr>
              <a:t>Characterizing scales at which telling details emerge</a:t>
            </a:r>
          </a:p>
          <a:p>
            <a:pPr lvl="1"/>
            <a:r>
              <a:rPr lang="en-US" dirty="0" smtClean="0">
                <a:solidFill>
                  <a:schemeClr val="bg1">
                    <a:lumMod val="65000"/>
                  </a:schemeClr>
                </a:solidFill>
              </a:rPr>
              <a:t>Maastricht University</a:t>
            </a:r>
          </a:p>
          <a:p>
            <a:pPr lvl="2"/>
            <a:r>
              <a:rPr lang="en-US" dirty="0" smtClean="0">
                <a:solidFill>
                  <a:schemeClr val="bg1">
                    <a:lumMod val="65000"/>
                  </a:schemeClr>
                </a:solidFill>
              </a:rPr>
              <a:t>Biologically inspired painting analysis</a:t>
            </a:r>
          </a:p>
          <a:p>
            <a:r>
              <a:rPr lang="en-US" dirty="0" smtClean="0"/>
              <a:t>“Rhythmic Brushstrokes Distinguish van Gogh from His Contemporaries: Findings via Automated Brushstroke Extraction” (Li et al.) − 2012</a:t>
            </a:r>
          </a:p>
          <a:p>
            <a:pPr lvl="1"/>
            <a:r>
              <a:rPr lang="en-US" dirty="0" smtClean="0"/>
              <a:t>Compare </a:t>
            </a:r>
            <a:r>
              <a:rPr lang="en-US" dirty="0"/>
              <a:t>van Gogh with his contemporaries </a:t>
            </a:r>
            <a:r>
              <a:rPr lang="en-US" dirty="0" smtClean="0"/>
              <a:t>by statistically </a:t>
            </a:r>
            <a:r>
              <a:rPr lang="en-US" dirty="0"/>
              <a:t>analyzing a massive set of automatically extracted </a:t>
            </a:r>
            <a:r>
              <a:rPr lang="en-US" dirty="0" smtClean="0"/>
              <a:t>brushstrokes</a:t>
            </a:r>
          </a:p>
        </p:txBody>
      </p:sp>
    </p:spTree>
    <p:extLst>
      <p:ext uri="{BB962C8B-B14F-4D97-AF65-F5344CB8AC3E}">
        <p14:creationId xmlns:p14="http://schemas.microsoft.com/office/powerpoint/2010/main" xmlns="" val="37900969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Rhythmic </a:t>
            </a:r>
            <a:r>
              <a:rPr lang="en-US" dirty="0" smtClean="0"/>
              <a:t>Brushstrokes</a:t>
            </a:r>
            <a:endParaRPr lang="en-US" dirty="0"/>
          </a:p>
        </p:txBody>
      </p:sp>
      <p:sp>
        <p:nvSpPr>
          <p:cNvPr id="3" name="Content Placeholder 2"/>
          <p:cNvSpPr>
            <a:spLocks noGrp="1"/>
          </p:cNvSpPr>
          <p:nvPr>
            <p:ph idx="1"/>
          </p:nvPr>
        </p:nvSpPr>
        <p:spPr/>
        <p:txBody>
          <a:bodyPr>
            <a:normAutofit/>
          </a:bodyPr>
          <a:lstStyle/>
          <a:p>
            <a:r>
              <a:rPr lang="en-US" dirty="0"/>
              <a:t>Two challenges were designed by art </a:t>
            </a:r>
            <a:r>
              <a:rPr lang="en-US" dirty="0" smtClean="0"/>
              <a:t>historians</a:t>
            </a:r>
          </a:p>
          <a:p>
            <a:pPr lvl="1"/>
            <a:r>
              <a:rPr lang="en-US" dirty="0" smtClean="0"/>
              <a:t>Separating </a:t>
            </a:r>
            <a:r>
              <a:rPr lang="en-US" dirty="0"/>
              <a:t>van Gogh from his </a:t>
            </a:r>
            <a:r>
              <a:rPr lang="en-US" dirty="0" smtClean="0"/>
              <a:t>contemporaries</a:t>
            </a:r>
          </a:p>
          <a:p>
            <a:pPr lvl="2"/>
            <a:r>
              <a:rPr lang="en-US" dirty="0" smtClean="0"/>
              <a:t>Four paintings in each group</a:t>
            </a:r>
          </a:p>
          <a:p>
            <a:pPr lvl="1"/>
            <a:r>
              <a:rPr lang="en-US" dirty="0" smtClean="0"/>
              <a:t>Divide van Gogh’s </a:t>
            </a:r>
            <a:r>
              <a:rPr lang="en-US" dirty="0"/>
              <a:t>paintings by dating into two </a:t>
            </a:r>
            <a:r>
              <a:rPr lang="en-US" dirty="0" smtClean="0"/>
              <a:t>periods</a:t>
            </a:r>
          </a:p>
          <a:p>
            <a:pPr lvl="2"/>
            <a:r>
              <a:rPr lang="en-US" dirty="0" smtClean="0"/>
              <a:t>Eight paintings in each group</a:t>
            </a:r>
          </a:p>
          <a:p>
            <a:r>
              <a:rPr lang="en-US" dirty="0"/>
              <a:t>Evidence substantiates that van Gogh’s brushstrokes are </a:t>
            </a:r>
            <a:r>
              <a:rPr lang="en-US" dirty="0" smtClean="0"/>
              <a:t>strongly rhythmic</a:t>
            </a:r>
          </a:p>
          <a:p>
            <a:pPr lvl="1"/>
            <a:r>
              <a:rPr lang="en-US" dirty="0" smtClean="0"/>
              <a:t>Regularly </a:t>
            </a:r>
            <a:r>
              <a:rPr lang="en-US" dirty="0"/>
              <a:t>shaped brushstrokes are tightly arranged, creating a repetitive and patterned </a:t>
            </a:r>
            <a:r>
              <a:rPr lang="en-US" dirty="0" smtClean="0"/>
              <a:t>impression</a:t>
            </a:r>
          </a:p>
          <a:p>
            <a:r>
              <a:rPr lang="en-US" dirty="0" smtClean="0"/>
              <a:t>Traits </a:t>
            </a:r>
            <a:r>
              <a:rPr lang="en-US" dirty="0"/>
              <a:t>that distinguish van Gogh’s paintings in different time periods of his development are all different from </a:t>
            </a:r>
            <a:r>
              <a:rPr lang="en-US" dirty="0" smtClean="0"/>
              <a:t>those distinguishing </a:t>
            </a:r>
            <a:r>
              <a:rPr lang="en-US" dirty="0"/>
              <a:t>van Gogh from his peers</a:t>
            </a:r>
          </a:p>
        </p:txBody>
      </p:sp>
    </p:spTree>
    <p:extLst>
      <p:ext uri="{BB962C8B-B14F-4D97-AF65-F5344CB8AC3E}">
        <p14:creationId xmlns:p14="http://schemas.microsoft.com/office/powerpoint/2010/main" xmlns="" val="13060826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Rhythmic </a:t>
            </a:r>
            <a:r>
              <a:rPr lang="en-US" dirty="0" smtClean="0"/>
              <a:t>Brushstrokes</a:t>
            </a:r>
            <a:endParaRPr lang="en-US" dirty="0"/>
          </a:p>
        </p:txBody>
      </p:sp>
      <p:pic>
        <p:nvPicPr>
          <p:cNvPr id="6" name="Picture 5"/>
          <p:cNvPicPr>
            <a:picLocks noChangeAspect="1"/>
          </p:cNvPicPr>
          <p:nvPr/>
        </p:nvPicPr>
        <p:blipFill>
          <a:blip r:embed="rId2" cstate="print"/>
          <a:stretch>
            <a:fillRect/>
          </a:stretch>
        </p:blipFill>
        <p:spPr>
          <a:xfrm>
            <a:off x="528503" y="2632522"/>
            <a:ext cx="11154603" cy="2944030"/>
          </a:xfrm>
          <a:prstGeom prst="rect">
            <a:avLst/>
          </a:prstGeom>
        </p:spPr>
      </p:pic>
    </p:spTree>
    <p:extLst>
      <p:ext uri="{BB962C8B-B14F-4D97-AF65-F5344CB8AC3E}">
        <p14:creationId xmlns:p14="http://schemas.microsoft.com/office/powerpoint/2010/main" xmlns="" val="10965176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Rhythmic </a:t>
            </a:r>
            <a:r>
              <a:rPr lang="en-US" dirty="0" smtClean="0"/>
              <a:t>Brushstrokes</a:t>
            </a:r>
            <a:endParaRPr lang="en-US" dirty="0"/>
          </a:p>
        </p:txBody>
      </p:sp>
      <p:pic>
        <p:nvPicPr>
          <p:cNvPr id="5" name="Picture 4"/>
          <p:cNvPicPr>
            <a:picLocks noChangeAspect="1"/>
          </p:cNvPicPr>
          <p:nvPr/>
        </p:nvPicPr>
        <p:blipFill>
          <a:blip r:embed="rId2" cstate="print"/>
          <a:stretch>
            <a:fillRect/>
          </a:stretch>
        </p:blipFill>
        <p:spPr>
          <a:xfrm>
            <a:off x="442912" y="371475"/>
            <a:ext cx="11306175" cy="6115050"/>
          </a:xfrm>
          <a:prstGeom prst="rect">
            <a:avLst/>
          </a:prstGeom>
        </p:spPr>
      </p:pic>
    </p:spTree>
    <p:extLst>
      <p:ext uri="{BB962C8B-B14F-4D97-AF65-F5344CB8AC3E}">
        <p14:creationId xmlns:p14="http://schemas.microsoft.com/office/powerpoint/2010/main" xmlns="" val="9217428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Rhythmic </a:t>
            </a:r>
            <a:r>
              <a:rPr lang="en-US" dirty="0" smtClean="0"/>
              <a:t>Brushstrokes</a:t>
            </a:r>
            <a:endParaRPr lang="en-US" dirty="0"/>
          </a:p>
        </p:txBody>
      </p:sp>
      <p:pic>
        <p:nvPicPr>
          <p:cNvPr id="3" name="Picture 2"/>
          <p:cNvPicPr>
            <a:picLocks noChangeAspect="1"/>
          </p:cNvPicPr>
          <p:nvPr/>
        </p:nvPicPr>
        <p:blipFill>
          <a:blip r:embed="rId2" cstate="print"/>
          <a:stretch>
            <a:fillRect/>
          </a:stretch>
        </p:blipFill>
        <p:spPr>
          <a:xfrm>
            <a:off x="435601" y="1836648"/>
            <a:ext cx="11070599" cy="4647052"/>
          </a:xfrm>
          <a:prstGeom prst="rect">
            <a:avLst/>
          </a:prstGeom>
        </p:spPr>
      </p:pic>
    </p:spTree>
    <p:extLst>
      <p:ext uri="{BB962C8B-B14F-4D97-AF65-F5344CB8AC3E}">
        <p14:creationId xmlns:p14="http://schemas.microsoft.com/office/powerpoint/2010/main" xmlns="" val="3943294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Rhythmic </a:t>
            </a:r>
            <a:r>
              <a:rPr lang="en-US" dirty="0" smtClean="0"/>
              <a:t>Brushstrokes</a:t>
            </a:r>
            <a:endParaRPr lang="en-US" dirty="0"/>
          </a:p>
        </p:txBody>
      </p:sp>
      <p:pic>
        <p:nvPicPr>
          <p:cNvPr id="4" name="Picture 3"/>
          <p:cNvPicPr>
            <a:picLocks noChangeAspect="1"/>
          </p:cNvPicPr>
          <p:nvPr/>
        </p:nvPicPr>
        <p:blipFill>
          <a:blip r:embed="rId2" cstate="print"/>
          <a:stretch>
            <a:fillRect/>
          </a:stretch>
        </p:blipFill>
        <p:spPr>
          <a:xfrm>
            <a:off x="201041" y="2667066"/>
            <a:ext cx="11850877" cy="2742060"/>
          </a:xfrm>
          <a:prstGeom prst="rect">
            <a:avLst/>
          </a:prstGeom>
        </p:spPr>
      </p:pic>
    </p:spTree>
    <p:extLst>
      <p:ext uri="{BB962C8B-B14F-4D97-AF65-F5344CB8AC3E}">
        <p14:creationId xmlns:p14="http://schemas.microsoft.com/office/powerpoint/2010/main" xmlns="" val="16318872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Works</a:t>
            </a:r>
            <a:endParaRPr lang="en-US" dirty="0"/>
          </a:p>
        </p:txBody>
      </p:sp>
      <p:sp>
        <p:nvSpPr>
          <p:cNvPr id="4" name="Content Placeholder 3"/>
          <p:cNvSpPr>
            <a:spLocks noGrp="1"/>
          </p:cNvSpPr>
          <p:nvPr>
            <p:ph idx="1"/>
          </p:nvPr>
        </p:nvSpPr>
        <p:spPr/>
        <p:txBody>
          <a:bodyPr/>
          <a:lstStyle/>
          <a:p>
            <a:endParaRPr lang="pt-BR"/>
          </a:p>
        </p:txBody>
      </p:sp>
      <p:pic>
        <p:nvPicPr>
          <p:cNvPr id="5" name="Picture 4"/>
          <p:cNvPicPr>
            <a:picLocks noChangeAspect="1"/>
          </p:cNvPicPr>
          <p:nvPr/>
        </p:nvPicPr>
        <p:blipFill>
          <a:blip r:embed="rId2" cstate="print"/>
          <a:stretch>
            <a:fillRect/>
          </a:stretch>
        </p:blipFill>
        <p:spPr>
          <a:xfrm>
            <a:off x="576046" y="1968187"/>
            <a:ext cx="11100867" cy="3900907"/>
          </a:xfrm>
          <a:prstGeom prst="rect">
            <a:avLst/>
          </a:prstGeom>
        </p:spPr>
      </p:pic>
    </p:spTree>
    <p:extLst>
      <p:ext uri="{BB962C8B-B14F-4D97-AF65-F5344CB8AC3E}">
        <p14:creationId xmlns:p14="http://schemas.microsoft.com/office/powerpoint/2010/main" xmlns="" val="12332507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err="1" smtClean="0"/>
              <a:t>Conclusion</a:t>
            </a:r>
            <a:endParaRPr lang="pt-BR" dirty="0"/>
          </a:p>
        </p:txBody>
      </p:sp>
      <p:sp>
        <p:nvSpPr>
          <p:cNvPr id="3" name="Content Placeholder 2"/>
          <p:cNvSpPr>
            <a:spLocks noGrp="1"/>
          </p:cNvSpPr>
          <p:nvPr>
            <p:ph idx="1"/>
          </p:nvPr>
        </p:nvSpPr>
        <p:spPr/>
        <p:txBody>
          <a:bodyPr/>
          <a:lstStyle/>
          <a:p>
            <a:r>
              <a:rPr lang="pt-BR" dirty="0" err="1" smtClean="0"/>
              <a:t>Many</a:t>
            </a:r>
            <a:r>
              <a:rPr lang="pt-BR" dirty="0" smtClean="0"/>
              <a:t> </a:t>
            </a:r>
            <a:r>
              <a:rPr lang="pt-BR" dirty="0" err="1" smtClean="0"/>
              <a:t>studies</a:t>
            </a:r>
            <a:r>
              <a:rPr lang="pt-BR" dirty="0" smtClean="0"/>
              <a:t> </a:t>
            </a:r>
            <a:r>
              <a:rPr lang="pt-BR" dirty="0" err="1" smtClean="0"/>
              <a:t>have</a:t>
            </a:r>
            <a:r>
              <a:rPr lang="pt-BR" dirty="0" smtClean="0"/>
              <a:t> </a:t>
            </a:r>
            <a:r>
              <a:rPr lang="pt-BR" dirty="0" err="1" smtClean="0"/>
              <a:t>been</a:t>
            </a:r>
            <a:r>
              <a:rPr lang="pt-BR" dirty="0" smtClean="0"/>
              <a:t> </a:t>
            </a:r>
            <a:r>
              <a:rPr lang="pt-BR" dirty="0" err="1" smtClean="0"/>
              <a:t>done</a:t>
            </a:r>
            <a:r>
              <a:rPr lang="pt-BR" dirty="0" smtClean="0"/>
              <a:t> in </a:t>
            </a:r>
            <a:r>
              <a:rPr lang="pt-BR" dirty="0" err="1" smtClean="0"/>
              <a:t>different</a:t>
            </a:r>
            <a:r>
              <a:rPr lang="pt-BR" dirty="0" smtClean="0"/>
              <a:t> </a:t>
            </a:r>
            <a:r>
              <a:rPr lang="pt-BR" dirty="0" err="1" smtClean="0"/>
              <a:t>areas</a:t>
            </a:r>
            <a:endParaRPr lang="pt-BR" dirty="0" smtClean="0"/>
          </a:p>
          <a:p>
            <a:r>
              <a:rPr lang="pt-BR" dirty="0" err="1" smtClean="0"/>
              <a:t>Small</a:t>
            </a:r>
            <a:r>
              <a:rPr lang="pt-BR" dirty="0" smtClean="0"/>
              <a:t> </a:t>
            </a:r>
            <a:r>
              <a:rPr lang="pt-BR" dirty="0" err="1" smtClean="0"/>
              <a:t>databases</a:t>
            </a:r>
            <a:r>
              <a:rPr lang="pt-BR" dirty="0"/>
              <a:t> </a:t>
            </a:r>
            <a:r>
              <a:rPr lang="pt-BR" dirty="0" smtClean="0"/>
              <a:t>(</a:t>
            </a:r>
            <a:r>
              <a:rPr lang="pt-BR" dirty="0" err="1" smtClean="0"/>
              <a:t>not</a:t>
            </a:r>
            <a:r>
              <a:rPr lang="pt-BR" dirty="0" smtClean="0"/>
              <a:t> </a:t>
            </a:r>
            <a:r>
              <a:rPr lang="pt-BR" dirty="0" err="1" smtClean="0"/>
              <a:t>widely</a:t>
            </a:r>
            <a:r>
              <a:rPr lang="pt-BR" dirty="0" smtClean="0"/>
              <a:t> </a:t>
            </a:r>
            <a:r>
              <a:rPr lang="pt-BR" dirty="0" err="1" smtClean="0"/>
              <a:t>available</a:t>
            </a:r>
            <a:r>
              <a:rPr lang="pt-BR" dirty="0" smtClean="0"/>
              <a:t>)</a:t>
            </a:r>
          </a:p>
          <a:p>
            <a:r>
              <a:rPr lang="pt-BR" dirty="0" err="1" smtClean="0"/>
              <a:t>Main</a:t>
            </a:r>
            <a:r>
              <a:rPr lang="pt-BR" dirty="0" smtClean="0"/>
              <a:t> </a:t>
            </a:r>
            <a:r>
              <a:rPr lang="pt-BR" dirty="0" err="1" smtClean="0"/>
              <a:t>contributions</a:t>
            </a:r>
            <a:r>
              <a:rPr lang="pt-BR" dirty="0" smtClean="0"/>
              <a:t> are </a:t>
            </a:r>
            <a:r>
              <a:rPr lang="pt-BR" dirty="0" err="1" smtClean="0"/>
              <a:t>focused</a:t>
            </a:r>
            <a:r>
              <a:rPr lang="pt-BR" dirty="0" smtClean="0"/>
              <a:t> </a:t>
            </a:r>
            <a:r>
              <a:rPr lang="pt-BR" dirty="0" err="1" smtClean="0"/>
              <a:t>on</a:t>
            </a:r>
            <a:r>
              <a:rPr lang="pt-BR" dirty="0" smtClean="0"/>
              <a:t> </a:t>
            </a:r>
            <a:r>
              <a:rPr lang="pt-BR" dirty="0" err="1" smtClean="0"/>
              <a:t>feature</a:t>
            </a:r>
            <a:r>
              <a:rPr lang="pt-BR" dirty="0" smtClean="0"/>
              <a:t> </a:t>
            </a:r>
            <a:r>
              <a:rPr lang="pt-BR" dirty="0" err="1" smtClean="0"/>
              <a:t>extraction</a:t>
            </a:r>
            <a:r>
              <a:rPr lang="pt-BR" dirty="0" smtClean="0"/>
              <a:t> </a:t>
            </a:r>
            <a:r>
              <a:rPr lang="pt-BR" dirty="0" err="1" smtClean="0"/>
              <a:t>and</a:t>
            </a:r>
            <a:r>
              <a:rPr lang="pt-BR" dirty="0" smtClean="0"/>
              <a:t> some </a:t>
            </a:r>
            <a:r>
              <a:rPr lang="pt-BR" dirty="0" err="1" smtClean="0"/>
              <a:t>comparison</a:t>
            </a:r>
            <a:r>
              <a:rPr lang="pt-BR" dirty="0" smtClean="0"/>
              <a:t> </a:t>
            </a:r>
            <a:r>
              <a:rPr lang="pt-BR" dirty="0" err="1" smtClean="0"/>
              <a:t>methods</a:t>
            </a:r>
            <a:endParaRPr lang="pt-BR" dirty="0" smtClean="0"/>
          </a:p>
          <a:p>
            <a:r>
              <a:rPr lang="pt-BR" dirty="0" err="1" smtClean="0"/>
              <a:t>Many</a:t>
            </a:r>
            <a:r>
              <a:rPr lang="pt-BR" dirty="0" smtClean="0"/>
              <a:t> </a:t>
            </a:r>
            <a:r>
              <a:rPr lang="pt-BR" dirty="0" err="1" smtClean="0"/>
              <a:t>unanswered</a:t>
            </a:r>
            <a:r>
              <a:rPr lang="pt-BR" dirty="0" smtClean="0"/>
              <a:t> </a:t>
            </a:r>
            <a:r>
              <a:rPr lang="pt-BR" dirty="0" err="1" smtClean="0"/>
              <a:t>questions</a:t>
            </a:r>
            <a:r>
              <a:rPr lang="pt-BR" dirty="0" smtClean="0"/>
              <a:t> </a:t>
            </a:r>
            <a:r>
              <a:rPr lang="pt-BR" dirty="0" err="1" smtClean="0"/>
              <a:t>remain</a:t>
            </a:r>
            <a:endParaRPr lang="pt-BR" dirty="0"/>
          </a:p>
          <a:p>
            <a:endParaRPr lang="pt-BR" dirty="0" smtClean="0"/>
          </a:p>
          <a:p>
            <a:r>
              <a:rPr lang="pt-BR" dirty="0" smtClean="0"/>
              <a:t>Next </a:t>
            </a:r>
            <a:r>
              <a:rPr lang="pt-BR" dirty="0" err="1" smtClean="0"/>
              <a:t>steps</a:t>
            </a:r>
            <a:r>
              <a:rPr lang="pt-BR" dirty="0" smtClean="0"/>
              <a:t> ...</a:t>
            </a:r>
            <a:endParaRPr lang="pt-BR" dirty="0"/>
          </a:p>
        </p:txBody>
      </p:sp>
    </p:spTree>
    <p:extLst>
      <p:ext uri="{BB962C8B-B14F-4D97-AF65-F5344CB8AC3E}">
        <p14:creationId xmlns:p14="http://schemas.microsoft.com/office/powerpoint/2010/main" xmlns="" val="15265463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err="1" smtClean="0"/>
              <a:t>Our</a:t>
            </a:r>
            <a:r>
              <a:rPr lang="pt-BR" dirty="0" smtClean="0"/>
              <a:t> Approach</a:t>
            </a:r>
            <a:endParaRPr lang="pt-BR" dirty="0"/>
          </a:p>
        </p:txBody>
      </p:sp>
      <p:sp>
        <p:nvSpPr>
          <p:cNvPr id="3" name="Content Placeholder 2"/>
          <p:cNvSpPr>
            <a:spLocks noGrp="1"/>
          </p:cNvSpPr>
          <p:nvPr>
            <p:ph idx="1"/>
          </p:nvPr>
        </p:nvSpPr>
        <p:spPr/>
        <p:txBody>
          <a:bodyPr/>
          <a:lstStyle/>
          <a:p>
            <a:r>
              <a:rPr lang="pt-BR" dirty="0" smtClean="0"/>
              <a:t>Patches</a:t>
            </a:r>
          </a:p>
          <a:p>
            <a:r>
              <a:rPr lang="pt-BR" dirty="0" err="1" smtClean="0"/>
              <a:t>Deep</a:t>
            </a:r>
            <a:r>
              <a:rPr lang="pt-BR" dirty="0" smtClean="0"/>
              <a:t> Learning</a:t>
            </a:r>
          </a:p>
          <a:p>
            <a:r>
              <a:rPr lang="pt-BR" dirty="0" err="1" smtClean="0"/>
              <a:t>OverFeat</a:t>
            </a:r>
            <a:endParaRPr lang="pt-BR" dirty="0" smtClean="0"/>
          </a:p>
          <a:p>
            <a:pPr lvl="1"/>
            <a:r>
              <a:rPr lang="pt-BR" dirty="0" err="1" smtClean="0"/>
              <a:t>Feature</a:t>
            </a:r>
            <a:r>
              <a:rPr lang="pt-BR" dirty="0" smtClean="0"/>
              <a:t> </a:t>
            </a:r>
            <a:r>
              <a:rPr lang="pt-BR" dirty="0" err="1" smtClean="0"/>
              <a:t>extraction</a:t>
            </a:r>
            <a:endParaRPr lang="pt-BR" dirty="0" smtClean="0"/>
          </a:p>
          <a:p>
            <a:r>
              <a:rPr lang="pt-BR" dirty="0" smtClean="0"/>
              <a:t>SVM</a:t>
            </a:r>
          </a:p>
          <a:p>
            <a:r>
              <a:rPr lang="pt-BR" dirty="0" err="1" smtClean="0"/>
              <a:t>Leave</a:t>
            </a:r>
            <a:r>
              <a:rPr lang="pt-BR" dirty="0" smtClean="0"/>
              <a:t>-</a:t>
            </a:r>
            <a:r>
              <a:rPr lang="pt-BR" dirty="0" err="1" smtClean="0"/>
              <a:t>one</a:t>
            </a:r>
            <a:r>
              <a:rPr lang="pt-BR" dirty="0" smtClean="0"/>
              <a:t>-out</a:t>
            </a:r>
          </a:p>
          <a:p>
            <a:pPr lvl="1"/>
            <a:r>
              <a:rPr lang="pt-BR" dirty="0" err="1" smtClean="0"/>
              <a:t>Same</a:t>
            </a:r>
            <a:r>
              <a:rPr lang="pt-BR" dirty="0" smtClean="0"/>
              <a:t> </a:t>
            </a:r>
            <a:r>
              <a:rPr lang="pt-BR" dirty="0" err="1" smtClean="0"/>
              <a:t>validation</a:t>
            </a:r>
            <a:r>
              <a:rPr lang="pt-BR" dirty="0" smtClean="0"/>
              <a:t> </a:t>
            </a:r>
            <a:r>
              <a:rPr lang="pt-BR" dirty="0" err="1" smtClean="0"/>
              <a:t>method</a:t>
            </a:r>
            <a:r>
              <a:rPr lang="pt-BR" dirty="0" smtClean="0"/>
              <a:t> for performance </a:t>
            </a:r>
            <a:r>
              <a:rPr lang="pt-BR" dirty="0" err="1" smtClean="0"/>
              <a:t>comparison</a:t>
            </a:r>
            <a:endParaRPr lang="pt-BR" dirty="0"/>
          </a:p>
        </p:txBody>
      </p:sp>
    </p:spTree>
    <p:extLst>
      <p:ext uri="{BB962C8B-B14F-4D97-AF65-F5344CB8AC3E}">
        <p14:creationId xmlns:p14="http://schemas.microsoft.com/office/powerpoint/2010/main" xmlns="" val="54178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Works</a:t>
            </a:r>
            <a:endParaRPr lang="en-US" dirty="0"/>
          </a:p>
        </p:txBody>
      </p:sp>
      <p:sp>
        <p:nvSpPr>
          <p:cNvPr id="3" name="Content Placeholder 2"/>
          <p:cNvSpPr>
            <a:spLocks noGrp="1"/>
          </p:cNvSpPr>
          <p:nvPr>
            <p:ph idx="1"/>
          </p:nvPr>
        </p:nvSpPr>
        <p:spPr>
          <a:xfrm>
            <a:off x="863600" y="4381500"/>
            <a:ext cx="10629900" cy="1663700"/>
          </a:xfrm>
        </p:spPr>
        <p:txBody>
          <a:bodyPr>
            <a:normAutofit/>
          </a:bodyPr>
          <a:lstStyle/>
          <a:p>
            <a:r>
              <a:rPr lang="en-US" b="1" i="1" dirty="0" smtClean="0"/>
              <a:t>Rendering </a:t>
            </a:r>
            <a:r>
              <a:rPr lang="en-US" b="1" i="1" dirty="0" smtClean="0"/>
              <a:t>algorithm</a:t>
            </a:r>
            <a:endParaRPr lang="en-US" b="1" i="1" dirty="0" smtClean="0"/>
          </a:p>
          <a:p>
            <a:r>
              <a:rPr lang="en-US" dirty="0" smtClean="0"/>
              <a:t>“</a:t>
            </a:r>
            <a:r>
              <a:rPr lang="en-US" dirty="0"/>
              <a:t>A Novel Color Transfer Algorithm for Impressionistic Paintings” (Lee et al.) − </a:t>
            </a:r>
            <a:r>
              <a:rPr lang="en-US" dirty="0" smtClean="0"/>
              <a:t>2012</a:t>
            </a:r>
          </a:p>
          <a:p>
            <a:pPr lvl="1"/>
            <a:r>
              <a:rPr lang="en-US" dirty="0" smtClean="0"/>
              <a:t>An </a:t>
            </a:r>
            <a:r>
              <a:rPr lang="en-US" dirty="0"/>
              <a:t>algorithm for impressionism, primarily focusing on paintings by van Gogh, to enhance the simulation of stroke </a:t>
            </a:r>
            <a:r>
              <a:rPr lang="en-US" dirty="0" smtClean="0"/>
              <a:t>color</a:t>
            </a:r>
          </a:p>
        </p:txBody>
      </p:sp>
      <p:sp>
        <p:nvSpPr>
          <p:cNvPr id="4" name="CaixaDeTexto 3"/>
          <p:cNvSpPr txBox="1"/>
          <p:nvPr/>
        </p:nvSpPr>
        <p:spPr>
          <a:xfrm>
            <a:off x="3200400" y="1917700"/>
            <a:ext cx="8026400" cy="2308324"/>
          </a:xfrm>
          <a:prstGeom prst="rect">
            <a:avLst/>
          </a:prstGeom>
          <a:noFill/>
        </p:spPr>
        <p:txBody>
          <a:bodyPr wrap="square" rtlCol="0">
            <a:spAutoFit/>
          </a:bodyPr>
          <a:lstStyle/>
          <a:p>
            <a:r>
              <a:rPr lang="en-US" dirty="0" smtClean="0"/>
              <a:t>“Authentication of Free Hand Drawings by Pattern Recognition Methods” (Kroner &amp; </a:t>
            </a:r>
            <a:r>
              <a:rPr lang="en-US" dirty="0" err="1" smtClean="0"/>
              <a:t>Lattner</a:t>
            </a:r>
            <a:r>
              <a:rPr lang="en-US" dirty="0" smtClean="0"/>
              <a:t>) − 1998</a:t>
            </a:r>
          </a:p>
          <a:p>
            <a:pPr lvl="1">
              <a:buFont typeface="Arial" pitchFamily="34" charset="0"/>
              <a:buChar char="•"/>
            </a:pPr>
            <a:r>
              <a:rPr lang="en-US" dirty="0" smtClean="0"/>
              <a:t>Proof of authenticity is one of the major problems in history of arts especially with respect to unsigned works of famous artists.</a:t>
            </a:r>
          </a:p>
          <a:p>
            <a:pPr lvl="1">
              <a:buFont typeface="Arial" pitchFamily="34" charset="0"/>
              <a:buChar char="•"/>
            </a:pPr>
            <a:r>
              <a:rPr lang="en-US" dirty="0" smtClean="0"/>
              <a:t>Dataset of 41 images (19 from Delacroix) with correct classification for about 87% of the drawings</a:t>
            </a:r>
          </a:p>
          <a:p>
            <a:pPr lvl="1">
              <a:buFont typeface="Arial" pitchFamily="34" charset="0"/>
              <a:buChar char="•"/>
            </a:pPr>
            <a:r>
              <a:rPr lang="en-US" dirty="0" smtClean="0"/>
              <a:t>Features are calculated rapidly directly on the scanned drawings without any </a:t>
            </a:r>
            <a:r>
              <a:rPr lang="en-US" dirty="0" smtClean="0"/>
              <a:t>preprocessing</a:t>
            </a:r>
            <a:endParaRPr lang="it-IT" dirty="0"/>
          </a:p>
        </p:txBody>
      </p:sp>
      <p:pic>
        <p:nvPicPr>
          <p:cNvPr id="3074" name="Picture 2"/>
          <p:cNvPicPr>
            <a:picLocks noChangeAspect="1" noChangeArrowheads="1"/>
          </p:cNvPicPr>
          <p:nvPr/>
        </p:nvPicPr>
        <p:blipFill>
          <a:blip r:embed="rId2" cstate="print"/>
          <a:srcRect/>
          <a:stretch>
            <a:fillRect/>
          </a:stretch>
        </p:blipFill>
        <p:spPr bwMode="auto">
          <a:xfrm>
            <a:off x="1254125" y="1968501"/>
            <a:ext cx="1808572" cy="2125715"/>
          </a:xfrm>
          <a:prstGeom prst="rect">
            <a:avLst/>
          </a:prstGeom>
          <a:noFill/>
          <a:ln w="9525">
            <a:noFill/>
            <a:miter lim="800000"/>
            <a:headEnd/>
            <a:tailEnd/>
          </a:ln>
        </p:spPr>
      </p:pic>
    </p:spTree>
    <p:extLst>
      <p:ext uri="{BB962C8B-B14F-4D97-AF65-F5344CB8AC3E}">
        <p14:creationId xmlns:p14="http://schemas.microsoft.com/office/powerpoint/2010/main" xmlns="" val="892341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err="1"/>
              <a:t>Our</a:t>
            </a:r>
            <a:r>
              <a:rPr lang="pt-BR" dirty="0"/>
              <a:t> </a:t>
            </a:r>
            <a:r>
              <a:rPr lang="pt-BR" dirty="0" smtClean="0"/>
              <a:t>Approach</a:t>
            </a:r>
            <a:endParaRPr lang="pt-BR" dirty="0"/>
          </a:p>
        </p:txBody>
      </p:sp>
      <p:pic>
        <p:nvPicPr>
          <p:cNvPr id="4" name="Picture 2" descr="_images/mylenet.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6406" y="2838181"/>
            <a:ext cx="11430251" cy="26716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34590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Works</a:t>
            </a:r>
            <a:endParaRPr lang="en-US" dirty="0"/>
          </a:p>
        </p:txBody>
      </p:sp>
      <p:sp>
        <p:nvSpPr>
          <p:cNvPr id="3" name="Content Placeholder 2"/>
          <p:cNvSpPr>
            <a:spLocks noGrp="1"/>
          </p:cNvSpPr>
          <p:nvPr>
            <p:ph idx="1"/>
          </p:nvPr>
        </p:nvSpPr>
        <p:spPr>
          <a:xfrm>
            <a:off x="863600" y="1739900"/>
            <a:ext cx="10629900" cy="4584700"/>
          </a:xfrm>
        </p:spPr>
        <p:txBody>
          <a:bodyPr>
            <a:normAutofit fontScale="92500" lnSpcReduction="10000"/>
          </a:bodyPr>
          <a:lstStyle/>
          <a:p>
            <a:r>
              <a:rPr lang="en-US" b="1" i="1" dirty="0" smtClean="0"/>
              <a:t>Analysis of  </a:t>
            </a:r>
            <a:r>
              <a:rPr lang="en-US" b="1" i="1" dirty="0" smtClean="0"/>
              <a:t>colors</a:t>
            </a:r>
          </a:p>
          <a:p>
            <a:r>
              <a:rPr lang="en-US" dirty="0" smtClean="0"/>
              <a:t>Digitalization </a:t>
            </a:r>
            <a:r>
              <a:rPr lang="en-US" dirty="0" smtClean="0"/>
              <a:t>allows </a:t>
            </a:r>
            <a:r>
              <a:rPr lang="en-US" dirty="0" smtClean="0"/>
              <a:t>the introduction of various numeric expressions of purely qualitative </a:t>
            </a:r>
            <a:r>
              <a:rPr lang="en-US" dirty="0" smtClean="0"/>
              <a:t>characteristics. </a:t>
            </a:r>
            <a:r>
              <a:rPr lang="en-US" dirty="0" smtClean="0"/>
              <a:t>Analysis is based on statistics and descriptive summaries of the obtained numeric </a:t>
            </a:r>
            <a:r>
              <a:rPr lang="en-US" dirty="0" smtClean="0"/>
              <a:t>information.</a:t>
            </a:r>
          </a:p>
          <a:p>
            <a:r>
              <a:rPr lang="en-US" sz="1900" dirty="0" smtClean="0"/>
              <a:t>  “</a:t>
            </a:r>
            <a:r>
              <a:rPr lang="en-US" sz="1900" dirty="0" smtClean="0"/>
              <a:t>Discovering the Visual Signature of Painters” (</a:t>
            </a:r>
            <a:r>
              <a:rPr lang="en-US" sz="1900" dirty="0" err="1" smtClean="0"/>
              <a:t>Herik</a:t>
            </a:r>
            <a:r>
              <a:rPr lang="en-US" sz="1900" dirty="0" smtClean="0"/>
              <a:t> &amp; </a:t>
            </a:r>
            <a:r>
              <a:rPr lang="en-US" sz="1900" dirty="0" err="1" smtClean="0"/>
              <a:t>Postma</a:t>
            </a:r>
            <a:r>
              <a:rPr lang="en-US" sz="1900" dirty="0" smtClean="0"/>
              <a:t>) − </a:t>
            </a:r>
            <a:r>
              <a:rPr lang="en-US" sz="1900" dirty="0" smtClean="0"/>
              <a:t>2000</a:t>
            </a:r>
          </a:p>
          <a:p>
            <a:pPr lvl="1"/>
            <a:r>
              <a:rPr lang="en-US" dirty="0" smtClean="0"/>
              <a:t>Analysis of lighting, brush </a:t>
            </a:r>
            <a:r>
              <a:rPr lang="en-US" dirty="0" smtClean="0"/>
              <a:t>strokes, </a:t>
            </a:r>
            <a:r>
              <a:rPr lang="en-US" dirty="0" smtClean="0"/>
              <a:t>marks, </a:t>
            </a:r>
            <a:r>
              <a:rPr lang="en-US" dirty="0" err="1" smtClean="0"/>
              <a:t>craquelure</a:t>
            </a:r>
            <a:r>
              <a:rPr lang="en-US" dirty="0" smtClean="0"/>
              <a:t> and </a:t>
            </a:r>
            <a:r>
              <a:rPr lang="en-US" dirty="0" smtClean="0"/>
              <a:t>composition</a:t>
            </a:r>
          </a:p>
          <a:p>
            <a:pPr lvl="1">
              <a:buNone/>
            </a:pPr>
            <a:r>
              <a:rPr lang="en-US" sz="1900" dirty="0" smtClean="0"/>
              <a:t>“Computer analysis of Van Gogh’s complementary </a:t>
            </a:r>
            <a:r>
              <a:rPr lang="en-US" sz="1900" dirty="0" err="1" smtClean="0"/>
              <a:t>colours</a:t>
            </a:r>
            <a:r>
              <a:rPr lang="en-US" sz="1900" dirty="0" smtClean="0"/>
              <a:t>” (</a:t>
            </a:r>
            <a:r>
              <a:rPr lang="en-US" sz="1900" dirty="0" err="1" smtClean="0"/>
              <a:t>Berezhnoy</a:t>
            </a:r>
            <a:r>
              <a:rPr lang="en-US" sz="1900" dirty="0" smtClean="0"/>
              <a:t> et al.) − 2006</a:t>
            </a:r>
          </a:p>
          <a:p>
            <a:pPr lvl="1"/>
            <a:r>
              <a:rPr lang="en-US" dirty="0" smtClean="0"/>
              <a:t>New </a:t>
            </a:r>
            <a:r>
              <a:rPr lang="en-US" dirty="0" smtClean="0"/>
              <a:t>method called MECOCO - Dataset of 145 digitized and color-calibrated oil-on-canvas paintings</a:t>
            </a:r>
          </a:p>
          <a:p>
            <a:pPr lvl="1">
              <a:buNone/>
            </a:pPr>
            <a:r>
              <a:rPr lang="en-US" sz="1900" dirty="0" smtClean="0"/>
              <a:t>“</a:t>
            </a:r>
            <a:r>
              <a:rPr lang="en-US" sz="1900" dirty="0" smtClean="0"/>
              <a:t>Similarity Analysis of Digitized Paintings” (</a:t>
            </a:r>
            <a:r>
              <a:rPr lang="en-US" sz="1900" dirty="0" err="1" smtClean="0"/>
              <a:t>Ohmi</a:t>
            </a:r>
            <a:r>
              <a:rPr lang="en-US" sz="1900" dirty="0" smtClean="0"/>
              <a:t> &amp; </a:t>
            </a:r>
            <a:r>
              <a:rPr lang="en-US" sz="1900" dirty="0" err="1" smtClean="0"/>
              <a:t>Awata</a:t>
            </a:r>
            <a:r>
              <a:rPr lang="en-US" sz="1900" dirty="0" smtClean="0"/>
              <a:t>) − 2008</a:t>
            </a:r>
          </a:p>
          <a:p>
            <a:pPr lvl="1"/>
            <a:r>
              <a:rPr lang="en-US" dirty="0" smtClean="0"/>
              <a:t>Color and luminance expression of artistic paintings is investigated by a digital vectors, scope and waveform</a:t>
            </a:r>
            <a:endParaRPr lang="en-US" dirty="0" smtClean="0"/>
          </a:p>
          <a:p>
            <a:pPr lvl="1">
              <a:buNone/>
            </a:pPr>
            <a:r>
              <a:rPr lang="en-US" sz="1900" dirty="0" smtClean="0"/>
              <a:t>“Analysis </a:t>
            </a:r>
            <a:r>
              <a:rPr lang="en-US" sz="1900" dirty="0" smtClean="0"/>
              <a:t>of the distributions of color characteristics in art painting images” (</a:t>
            </a:r>
            <a:r>
              <a:rPr lang="en-US" sz="1900" dirty="0" err="1" smtClean="0"/>
              <a:t>Ivanova</a:t>
            </a:r>
            <a:r>
              <a:rPr lang="en-US" sz="1900" dirty="0" smtClean="0"/>
              <a:t> et al.) − </a:t>
            </a:r>
            <a:r>
              <a:rPr lang="en-US" sz="1900" dirty="0" smtClean="0"/>
              <a:t>2008</a:t>
            </a:r>
            <a:endParaRPr lang="en-US" sz="1900" dirty="0" smtClean="0"/>
          </a:p>
          <a:p>
            <a:pPr lvl="1"/>
            <a:r>
              <a:rPr lang="en-US" dirty="0" smtClean="0"/>
              <a:t>The </a:t>
            </a:r>
            <a:r>
              <a:rPr lang="en-US" dirty="0" smtClean="0"/>
              <a:t>analysis includes exploration of hue, saturation and luminance. the indexing is based on color </a:t>
            </a:r>
            <a:r>
              <a:rPr lang="en-US" dirty="0" smtClean="0"/>
              <a:t>characteristics.</a:t>
            </a:r>
          </a:p>
          <a:p>
            <a:pPr lvl="1"/>
            <a:r>
              <a:rPr lang="en-US" dirty="0" smtClean="0"/>
              <a:t>The </a:t>
            </a:r>
            <a:r>
              <a:rPr lang="en-US" dirty="0" smtClean="0"/>
              <a:t>image indexing features are divided into the following three groups: Canvas, Color, Edge </a:t>
            </a:r>
            <a:r>
              <a:rPr lang="en-US" dirty="0" smtClean="0"/>
              <a:t>features.</a:t>
            </a:r>
          </a:p>
          <a:p>
            <a:pPr lvl="1"/>
            <a:r>
              <a:rPr lang="en-US" dirty="0" smtClean="0"/>
              <a:t>The </a:t>
            </a:r>
            <a:r>
              <a:rPr lang="en-US" dirty="0" smtClean="0"/>
              <a:t>testing set comprises the works of Rembrandt, Van Gogh, Picasso, Magritte, and </a:t>
            </a:r>
            <a:r>
              <a:rPr lang="en-US" dirty="0" smtClean="0"/>
              <a:t>Dali.</a:t>
            </a:r>
          </a:p>
          <a:p>
            <a:pPr lvl="1"/>
            <a:r>
              <a:rPr lang="en-US" dirty="0" smtClean="0"/>
              <a:t>The </a:t>
            </a:r>
            <a:r>
              <a:rPr lang="en-US" dirty="0" smtClean="0"/>
              <a:t>color characteristics in the art are </a:t>
            </a:r>
            <a:r>
              <a:rPr lang="en-US" dirty="0" smtClean="0"/>
              <a:t>different </a:t>
            </a:r>
            <a:r>
              <a:rPr lang="en-US" dirty="0" smtClean="0"/>
              <a:t>and in the most cases they represent the artist's style, the scent of his/her time, the movement, the </a:t>
            </a:r>
            <a:r>
              <a:rPr lang="en-US" dirty="0" smtClean="0"/>
              <a:t>influence </a:t>
            </a:r>
            <a:r>
              <a:rPr lang="en-US" dirty="0" smtClean="0"/>
              <a:t>of the `foreign" art</a:t>
            </a:r>
            <a:r>
              <a:rPr lang="en-US" dirty="0" smtClean="0"/>
              <a:t>.</a:t>
            </a:r>
            <a:endParaRPr lang="en-US" sz="1900" dirty="0" smtClean="0"/>
          </a:p>
        </p:txBody>
      </p:sp>
    </p:spTree>
    <p:extLst>
      <p:ext uri="{BB962C8B-B14F-4D97-AF65-F5344CB8AC3E}">
        <p14:creationId xmlns:p14="http://schemas.microsoft.com/office/powerpoint/2010/main" xmlns="" val="89234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Works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5907088" y="2834924"/>
            <a:ext cx="4976813" cy="2376488"/>
          </a:xfrm>
          <a:prstGeom prst="rect">
            <a:avLst/>
          </a:prstGeom>
          <a:noFill/>
          <a:ln w="9525">
            <a:noFill/>
            <a:miter lim="800000"/>
            <a:headEnd/>
            <a:tailEnd/>
          </a:ln>
        </p:spPr>
      </p:pic>
      <p:sp>
        <p:nvSpPr>
          <p:cNvPr id="5" name="CaixaDeTexto 4"/>
          <p:cNvSpPr txBox="1"/>
          <p:nvPr/>
        </p:nvSpPr>
        <p:spPr>
          <a:xfrm>
            <a:off x="1168400" y="2900012"/>
            <a:ext cx="4991100" cy="2308324"/>
          </a:xfrm>
          <a:prstGeom prst="rect">
            <a:avLst/>
          </a:prstGeom>
          <a:noFill/>
        </p:spPr>
        <p:txBody>
          <a:bodyPr wrap="square" rtlCol="0">
            <a:spAutoFit/>
          </a:bodyPr>
          <a:lstStyle/>
          <a:p>
            <a:r>
              <a:rPr lang="en-US" dirty="0" smtClean="0"/>
              <a:t>“Indexing and Retrieving Oil Paintings Using Style Information” (Yan &amp; Jin) – 2005 [</a:t>
            </a:r>
            <a:r>
              <a:rPr lang="it-IT" dirty="0" smtClean="0"/>
              <a:t>1503 paintings - different color retrieval schemes because there are </a:t>
            </a:r>
            <a:r>
              <a:rPr lang="en-US" dirty="0" smtClean="0"/>
              <a:t>differences among the light, paint, and visual </a:t>
            </a:r>
            <a:r>
              <a:rPr lang="it-IT" dirty="0" smtClean="0"/>
              <a:t>perception theories. </a:t>
            </a:r>
            <a:r>
              <a:rPr lang="en-US" dirty="0" smtClean="0"/>
              <a:t>Preliminary results show the feasibility of the direction. Future work includes the correlation within the style and clustering boundaries of seven visual features.]</a:t>
            </a:r>
            <a:endParaRPr lang="en-US" dirty="0"/>
          </a:p>
        </p:txBody>
      </p:sp>
      <p:sp>
        <p:nvSpPr>
          <p:cNvPr id="6" name="CaixaDeTexto 5"/>
          <p:cNvSpPr txBox="1"/>
          <p:nvPr/>
        </p:nvSpPr>
        <p:spPr>
          <a:xfrm>
            <a:off x="1143000" y="5346696"/>
            <a:ext cx="10210800" cy="1200329"/>
          </a:xfrm>
          <a:prstGeom prst="rect">
            <a:avLst/>
          </a:prstGeom>
          <a:noFill/>
        </p:spPr>
        <p:txBody>
          <a:bodyPr wrap="square" rtlCol="0">
            <a:spAutoFit/>
          </a:bodyPr>
          <a:lstStyle/>
          <a:p>
            <a:r>
              <a:rPr lang="en-US" dirty="0" smtClean="0"/>
              <a:t>Bright (1996) </a:t>
            </a:r>
            <a:r>
              <a:rPr lang="en-US" dirty="0" smtClean="0"/>
              <a:t>required a patent: "Brush </a:t>
            </a:r>
            <a:r>
              <a:rPr lang="en-US" dirty="0" smtClean="0"/>
              <a:t>mark analysis method for painting </a:t>
            </a:r>
            <a:r>
              <a:rPr lang="en-US" dirty="0" smtClean="0"/>
              <a:t>authentication“ [</a:t>
            </a:r>
            <a:r>
              <a:rPr lang="en-US" dirty="0" smtClean="0"/>
              <a:t>a method for optical </a:t>
            </a:r>
            <a:r>
              <a:rPr lang="en-US" dirty="0" smtClean="0"/>
              <a:t>identification </a:t>
            </a:r>
            <a:r>
              <a:rPr lang="en-US" dirty="0" smtClean="0"/>
              <a:t>of an artist’s brush marks because on each brush mark there are several key elements which are part of the brush mark signature]</a:t>
            </a:r>
          </a:p>
          <a:p>
            <a:endParaRPr lang="it-IT" dirty="0"/>
          </a:p>
        </p:txBody>
      </p:sp>
      <p:sp>
        <p:nvSpPr>
          <p:cNvPr id="8" name="CaixaDeTexto 7"/>
          <p:cNvSpPr txBox="1"/>
          <p:nvPr/>
        </p:nvSpPr>
        <p:spPr>
          <a:xfrm>
            <a:off x="1206500" y="1866900"/>
            <a:ext cx="9442906" cy="830997"/>
          </a:xfrm>
          <a:prstGeom prst="rect">
            <a:avLst/>
          </a:prstGeom>
          <a:noFill/>
        </p:spPr>
        <p:txBody>
          <a:bodyPr wrap="none" rtlCol="0">
            <a:spAutoFit/>
          </a:bodyPr>
          <a:lstStyle/>
          <a:p>
            <a:r>
              <a:rPr lang="en-US" sz="2400" dirty="0" smtClean="0"/>
              <a:t>A new science of visual style metrics appears: </a:t>
            </a:r>
            <a:r>
              <a:rPr lang="en-US" sz="2400" i="1" dirty="0" err="1" smtClean="0"/>
              <a:t>Stylometric</a:t>
            </a:r>
            <a:r>
              <a:rPr lang="en-US" sz="2400" dirty="0" smtClean="0"/>
              <a:t> </a:t>
            </a:r>
            <a:r>
              <a:rPr lang="en-US" sz="2400" i="1" dirty="0" smtClean="0"/>
              <a:t>analysis of </a:t>
            </a:r>
            <a:r>
              <a:rPr lang="en-US" sz="2400" i="1" dirty="0" smtClean="0"/>
              <a:t>art – </a:t>
            </a:r>
          </a:p>
          <a:p>
            <a:r>
              <a:rPr lang="it-IT" sz="2400" dirty="0" smtClean="0"/>
              <a:t>The use of com</a:t>
            </a:r>
            <a:r>
              <a:rPr lang="en-US" sz="2400" dirty="0" err="1" smtClean="0"/>
              <a:t>putational</a:t>
            </a:r>
            <a:r>
              <a:rPr lang="en-US" sz="2400" dirty="0" smtClean="0"/>
              <a:t> </a:t>
            </a:r>
            <a:r>
              <a:rPr lang="en-US" sz="2400" dirty="0" smtClean="0"/>
              <a:t>tools from image analysis and machine </a:t>
            </a:r>
            <a:r>
              <a:rPr lang="en-US" sz="2400" dirty="0" smtClean="0"/>
              <a:t>learning</a:t>
            </a:r>
            <a:endParaRPr lang="en-US" sz="2400" dirty="0"/>
          </a:p>
        </p:txBody>
      </p:sp>
    </p:spTree>
    <p:extLst>
      <p:ext uri="{BB962C8B-B14F-4D97-AF65-F5344CB8AC3E}">
        <p14:creationId xmlns:p14="http://schemas.microsoft.com/office/powerpoint/2010/main" xmlns="" val="826325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Works</a:t>
            </a:r>
            <a:endParaRPr lang="en-US" dirty="0"/>
          </a:p>
        </p:txBody>
      </p:sp>
      <p:sp>
        <p:nvSpPr>
          <p:cNvPr id="3" name="Content Placeholder 2"/>
          <p:cNvSpPr>
            <a:spLocks noGrp="1"/>
          </p:cNvSpPr>
          <p:nvPr>
            <p:ph idx="1"/>
          </p:nvPr>
        </p:nvSpPr>
        <p:spPr>
          <a:xfrm>
            <a:off x="1097280" y="1752600"/>
            <a:ext cx="10058400" cy="4610100"/>
          </a:xfrm>
        </p:spPr>
        <p:txBody>
          <a:bodyPr>
            <a:normAutofit fontScale="92500" lnSpcReduction="10000"/>
          </a:bodyPr>
          <a:lstStyle/>
          <a:p>
            <a:r>
              <a:rPr lang="en-US" b="1" i="1" dirty="0" err="1" smtClean="0"/>
              <a:t>Stylometric</a:t>
            </a:r>
            <a:r>
              <a:rPr lang="en-US" b="1" dirty="0" smtClean="0"/>
              <a:t> </a:t>
            </a:r>
            <a:r>
              <a:rPr lang="en-US" b="1" i="1" dirty="0" smtClean="0"/>
              <a:t>analysis (</a:t>
            </a:r>
            <a:r>
              <a:rPr lang="en-US" dirty="0" smtClean="0"/>
              <a:t>an additional source of analysis  to </a:t>
            </a:r>
            <a:r>
              <a:rPr lang="it-IT" dirty="0" smtClean="0"/>
              <a:t>determine a painter’s style</a:t>
            </a:r>
            <a:r>
              <a:rPr lang="en-US" b="1" i="1" dirty="0" smtClean="0"/>
              <a:t>)</a:t>
            </a:r>
          </a:p>
          <a:p>
            <a:pPr lvl="1">
              <a:buNone/>
            </a:pPr>
            <a:r>
              <a:rPr lang="en-US" sz="2100" dirty="0" smtClean="0"/>
              <a:t>“In </a:t>
            </a:r>
            <a:r>
              <a:rPr lang="en-US" sz="2100" dirty="0" err="1" smtClean="0"/>
              <a:t>cammino</a:t>
            </a:r>
            <a:r>
              <a:rPr lang="en-US" sz="2100" dirty="0" smtClean="0"/>
              <a:t> verso </a:t>
            </a:r>
            <a:r>
              <a:rPr lang="en-US" sz="2100" dirty="0" err="1" smtClean="0"/>
              <a:t>l’autenticazione</a:t>
            </a:r>
            <a:r>
              <a:rPr lang="en-US" sz="2100" dirty="0" smtClean="0"/>
              <a:t> </a:t>
            </a:r>
            <a:r>
              <a:rPr lang="en-US" sz="2100" dirty="0" err="1" smtClean="0"/>
              <a:t>digitale</a:t>
            </a:r>
            <a:r>
              <a:rPr lang="en-US" sz="2100" dirty="0" smtClean="0"/>
              <a:t>” (</a:t>
            </a:r>
            <a:r>
              <a:rPr lang="en-US" sz="2100" dirty="0" err="1" smtClean="0"/>
              <a:t>Rockmore</a:t>
            </a:r>
            <a:r>
              <a:rPr lang="en-US" sz="2100" dirty="0" smtClean="0"/>
              <a:t> &amp; </a:t>
            </a:r>
            <a:r>
              <a:rPr lang="en-US" sz="2100" dirty="0" err="1" smtClean="0"/>
              <a:t>Leibon</a:t>
            </a:r>
            <a:r>
              <a:rPr lang="en-US" sz="2100" dirty="0" smtClean="0"/>
              <a:t>) − 2007</a:t>
            </a:r>
          </a:p>
          <a:p>
            <a:pPr lvl="1">
              <a:buNone/>
            </a:pPr>
            <a:r>
              <a:rPr lang="en-US" sz="2100" dirty="0" smtClean="0"/>
              <a:t>“Computer Vision and Computer Graphics Analysis of Paintings and Drawings: An Introduction to the Literature” (Stork) − 2009</a:t>
            </a:r>
          </a:p>
          <a:p>
            <a:pPr lvl="1"/>
            <a:r>
              <a:rPr lang="en-US" dirty="0" smtClean="0"/>
              <a:t>Computer methods are more accurate than even highly trained connoisseurs, art historians and artists</a:t>
            </a:r>
          </a:p>
          <a:p>
            <a:pPr lvl="1"/>
            <a:r>
              <a:rPr lang="en-US" dirty="0" smtClean="0"/>
              <a:t>Computer methods will not replace tradition art historical methods of connoisseurship but enhance and extend them</a:t>
            </a:r>
          </a:p>
          <a:p>
            <a:r>
              <a:rPr lang="en-US" dirty="0" smtClean="0"/>
              <a:t>“</a:t>
            </a:r>
            <a:r>
              <a:rPr lang="en-US" dirty="0" smtClean="0"/>
              <a:t>Indexing and Retrieving Oil Paintings Using Style Information” (Yan &amp; Jin) − 2005</a:t>
            </a:r>
          </a:p>
          <a:p>
            <a:r>
              <a:rPr lang="en-US" dirty="0" smtClean="0"/>
              <a:t>“</a:t>
            </a:r>
            <a:r>
              <a:rPr lang="en-US" dirty="0" smtClean="0"/>
              <a:t>Quantification of artistic style through sparse coding analysis in the drawings of </a:t>
            </a:r>
            <a:r>
              <a:rPr lang="en-US" dirty="0" err="1" smtClean="0"/>
              <a:t>Bruegel</a:t>
            </a:r>
            <a:r>
              <a:rPr lang="en-US" dirty="0" smtClean="0"/>
              <a:t> the Elder” (</a:t>
            </a:r>
            <a:r>
              <a:rPr lang="en-US" dirty="0" smtClean="0"/>
              <a:t>Hughes et al.) </a:t>
            </a:r>
            <a:r>
              <a:rPr lang="en-US" dirty="0" smtClean="0"/>
              <a:t>− 2009</a:t>
            </a:r>
          </a:p>
          <a:p>
            <a:pPr lvl="1"/>
            <a:r>
              <a:rPr lang="en-US" dirty="0" smtClean="0"/>
              <a:t>Novel technique for the quantification of artistic style that utilizes a sparse coding model: a single relevant statistic, offers a natural and potentially more germane alternative to wavelet-based classification techniques</a:t>
            </a:r>
          </a:p>
          <a:p>
            <a:r>
              <a:rPr lang="en-US" dirty="0" smtClean="0"/>
              <a:t>“</a:t>
            </a:r>
            <a:r>
              <a:rPr lang="en-US" dirty="0" smtClean="0"/>
              <a:t>Feature Selection for Paintings Classification by Optimal Tree Pruning” (</a:t>
            </a:r>
            <a:r>
              <a:rPr lang="en-US" dirty="0" err="1" smtClean="0"/>
              <a:t>Deac</a:t>
            </a:r>
            <a:r>
              <a:rPr lang="en-US" dirty="0" smtClean="0"/>
              <a:t> et al.) </a:t>
            </a:r>
            <a:r>
              <a:rPr lang="en-US" dirty="0"/>
              <a:t>− </a:t>
            </a:r>
            <a:r>
              <a:rPr lang="en-US" dirty="0" smtClean="0"/>
              <a:t>2006</a:t>
            </a:r>
          </a:p>
          <a:p>
            <a:pPr lvl="1"/>
            <a:r>
              <a:rPr lang="en-US" dirty="0" smtClean="0"/>
              <a:t>Complex data mining tools very difficult to understand their underlying logic</a:t>
            </a:r>
          </a:p>
          <a:p>
            <a:pPr lvl="1"/>
            <a:r>
              <a:rPr lang="en-US" dirty="0"/>
              <a:t>S</a:t>
            </a:r>
            <a:r>
              <a:rPr lang="en-US" dirty="0" smtClean="0"/>
              <a:t>imple small interpretable feature set can be selected by building an optimal pruned decision </a:t>
            </a:r>
            <a:r>
              <a:rPr lang="en-US" dirty="0" smtClean="0"/>
              <a:t>tree</a:t>
            </a:r>
            <a:endParaRPr lang="en-US" dirty="0" smtClean="0"/>
          </a:p>
        </p:txBody>
      </p:sp>
    </p:spTree>
    <p:extLst>
      <p:ext uri="{BB962C8B-B14F-4D97-AF65-F5344CB8AC3E}">
        <p14:creationId xmlns:p14="http://schemas.microsoft.com/office/powerpoint/2010/main" xmlns="" val="2190926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Works</a:t>
            </a:r>
            <a:endParaRPr lang="en-US" dirty="0"/>
          </a:p>
        </p:txBody>
      </p:sp>
      <p:sp>
        <p:nvSpPr>
          <p:cNvPr id="3" name="Content Placeholder 2"/>
          <p:cNvSpPr>
            <a:spLocks noGrp="1"/>
          </p:cNvSpPr>
          <p:nvPr>
            <p:ph idx="1"/>
          </p:nvPr>
        </p:nvSpPr>
        <p:spPr>
          <a:xfrm>
            <a:off x="1097280" y="1845734"/>
            <a:ext cx="10058400" cy="4593166"/>
          </a:xfrm>
        </p:spPr>
        <p:txBody>
          <a:bodyPr>
            <a:normAutofit/>
          </a:bodyPr>
          <a:lstStyle/>
          <a:p>
            <a:r>
              <a:rPr lang="en-US" dirty="0" err="1" smtClean="0"/>
              <a:t>Berezhnoy</a:t>
            </a:r>
            <a:r>
              <a:rPr lang="en-US" dirty="0" smtClean="0"/>
              <a:t> et al. (2005</a:t>
            </a:r>
            <a:r>
              <a:rPr lang="en-US" dirty="0" smtClean="0"/>
              <a:t>), in </a:t>
            </a:r>
            <a:r>
              <a:rPr lang="en-US" dirty="0" smtClean="0"/>
              <a:t>“Authentic: Computerized brushstroke analysis</a:t>
            </a:r>
            <a:r>
              <a:rPr lang="en-US" dirty="0" smtClean="0"/>
              <a:t>”, made </a:t>
            </a:r>
            <a:r>
              <a:rPr lang="en-US" dirty="0" smtClean="0"/>
              <a:t>analysis of the visual texture of the paintings of van </a:t>
            </a:r>
            <a:r>
              <a:rPr lang="en-US" dirty="0" smtClean="0"/>
              <a:t>Gogh and conclude that </a:t>
            </a:r>
            <a:r>
              <a:rPr lang="en-US" dirty="0" smtClean="0"/>
              <a:t>the use of advanced digital analysis techniques will change the way in which the authentication of visual art is currently </a:t>
            </a:r>
            <a:r>
              <a:rPr lang="en-US" dirty="0" smtClean="0"/>
              <a:t>performed. The </a:t>
            </a:r>
            <a:r>
              <a:rPr lang="en-US" dirty="0" smtClean="0"/>
              <a:t>statistical properties </a:t>
            </a:r>
            <a:r>
              <a:rPr lang="en-US" dirty="0" smtClean="0"/>
              <a:t>analyzed was </a:t>
            </a:r>
            <a:r>
              <a:rPr lang="en-US" dirty="0" smtClean="0"/>
              <a:t>visual contours, i.e., transitions in intensity along a contour. The digital extraction of brushstrokes proceeds in two steps: (I) contour enhancement, and (II) quantification of brushstroke shape</a:t>
            </a:r>
            <a:r>
              <a:rPr lang="en-US" dirty="0" smtClean="0"/>
              <a:t>.</a:t>
            </a:r>
            <a:endParaRPr lang="en-US" dirty="0" smtClean="0"/>
          </a:p>
          <a:p>
            <a:endParaRPr lang="en-US" dirty="0" smtClean="0"/>
          </a:p>
          <a:p>
            <a:endParaRPr lang="en-US" dirty="0" smtClean="0"/>
          </a:p>
          <a:p>
            <a:r>
              <a:rPr lang="en-US" dirty="0" smtClean="0"/>
              <a:t/>
            </a:r>
            <a:br>
              <a:rPr lang="en-US" dirty="0" smtClean="0"/>
            </a:br>
            <a:r>
              <a:rPr lang="en-US" dirty="0" smtClean="0"/>
              <a:t/>
            </a:r>
            <a:br>
              <a:rPr lang="en-US" dirty="0" smtClean="0"/>
            </a:br>
            <a:endParaRPr lang="en-US" dirty="0" smtClean="0"/>
          </a:p>
          <a:p>
            <a:r>
              <a:rPr lang="en-US" dirty="0" smtClean="0"/>
              <a:t>“</a:t>
            </a:r>
            <a:r>
              <a:rPr lang="en-US" dirty="0"/>
              <a:t>From Digital Imaging to Computer Image Analysis of Fine Art” (Stork) − </a:t>
            </a:r>
            <a:r>
              <a:rPr lang="en-US" dirty="0" smtClean="0"/>
              <a:t>2010</a:t>
            </a:r>
          </a:p>
          <a:p>
            <a:pPr lvl="1"/>
            <a:r>
              <a:rPr lang="en-US" dirty="0" smtClean="0"/>
              <a:t>Outlines </a:t>
            </a:r>
            <a:r>
              <a:rPr lang="en-US" dirty="0"/>
              <a:t>some general problem areas and opportunities in this new inter-disciplinary research </a:t>
            </a:r>
            <a:r>
              <a:rPr lang="en-US" dirty="0" smtClean="0"/>
              <a:t>program</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942975" y="3605214"/>
            <a:ext cx="2540000" cy="1823333"/>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373563" y="3671888"/>
            <a:ext cx="3037143" cy="1797143"/>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8516938" y="3665538"/>
            <a:ext cx="2311429" cy="1808572"/>
          </a:xfrm>
          <a:prstGeom prst="rect">
            <a:avLst/>
          </a:prstGeom>
          <a:noFill/>
          <a:ln w="9525">
            <a:noFill/>
            <a:miter lim="800000"/>
            <a:headEnd/>
            <a:tailEnd/>
          </a:ln>
        </p:spPr>
      </p:pic>
    </p:spTree>
    <p:extLst>
      <p:ext uri="{BB962C8B-B14F-4D97-AF65-F5344CB8AC3E}">
        <p14:creationId xmlns:p14="http://schemas.microsoft.com/office/powerpoint/2010/main" xmlns="" val="2753845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Works</a:t>
            </a:r>
            <a:endParaRPr lang="en-US" dirty="0"/>
          </a:p>
        </p:txBody>
      </p:sp>
      <p:sp>
        <p:nvSpPr>
          <p:cNvPr id="3" name="Content Placeholder 2"/>
          <p:cNvSpPr>
            <a:spLocks noGrp="1"/>
          </p:cNvSpPr>
          <p:nvPr>
            <p:ph idx="1"/>
          </p:nvPr>
        </p:nvSpPr>
        <p:spPr>
          <a:xfrm>
            <a:off x="1097280" y="1845734"/>
            <a:ext cx="10058400" cy="4491566"/>
          </a:xfrm>
        </p:spPr>
        <p:txBody>
          <a:bodyPr>
            <a:normAutofit lnSpcReduction="10000"/>
          </a:bodyPr>
          <a:lstStyle/>
          <a:p>
            <a:r>
              <a:rPr lang="en-US" dirty="0" smtClean="0"/>
              <a:t>“Discovering the Visual Signature of Painters” (van den </a:t>
            </a:r>
            <a:r>
              <a:rPr lang="en-US" dirty="0" err="1" smtClean="0"/>
              <a:t>Herik</a:t>
            </a:r>
            <a:r>
              <a:rPr lang="en-US" dirty="0" smtClean="0"/>
              <a:t> &amp; </a:t>
            </a:r>
            <a:r>
              <a:rPr lang="en-US" dirty="0" err="1" smtClean="0"/>
              <a:t>Postma</a:t>
            </a:r>
            <a:r>
              <a:rPr lang="en-US" dirty="0" smtClean="0"/>
              <a:t>) − 2000</a:t>
            </a:r>
          </a:p>
          <a:p>
            <a:pPr lvl="1"/>
            <a:r>
              <a:rPr lang="en-US" dirty="0" smtClean="0"/>
              <a:t>Image classification to preprocessing of visual data to improve the performances of neural networks and other learning </a:t>
            </a:r>
            <a:r>
              <a:rPr lang="en-US" dirty="0" smtClean="0"/>
              <a:t>algorithms</a:t>
            </a:r>
          </a:p>
          <a:p>
            <a:pPr lvl="1"/>
            <a:r>
              <a:rPr lang="en-US" dirty="0" smtClean="0"/>
              <a:t>Combining domain knowledge with neural-network </a:t>
            </a:r>
            <a:r>
              <a:rPr lang="en-US" dirty="0" smtClean="0"/>
              <a:t>techniques</a:t>
            </a:r>
            <a:endParaRPr lang="en-US" dirty="0" smtClean="0"/>
          </a:p>
          <a:p>
            <a:r>
              <a:rPr lang="en-US" dirty="0" smtClean="0"/>
              <a:t>“</a:t>
            </a:r>
            <a:r>
              <a:rPr lang="en-US" dirty="0" smtClean="0"/>
              <a:t>Learning-based authentication of Jackson Pollock’s paintings” </a:t>
            </a:r>
            <a:r>
              <a:rPr lang="en-US" dirty="0" smtClean="0"/>
              <a:t>(Stork) </a:t>
            </a:r>
            <a:r>
              <a:rPr lang="en-US" dirty="0" smtClean="0"/>
              <a:t>− </a:t>
            </a:r>
            <a:r>
              <a:rPr lang="en-US" dirty="0" smtClean="0"/>
              <a:t>2009</a:t>
            </a:r>
            <a:endParaRPr lang="en-US" dirty="0" smtClean="0"/>
          </a:p>
          <a:p>
            <a:pPr lvl="1"/>
            <a:r>
              <a:rPr lang="en-US" i="1" dirty="0" smtClean="0"/>
              <a:t>Fractal </a:t>
            </a:r>
            <a:r>
              <a:rPr lang="en-US" i="1" dirty="0" smtClean="0"/>
              <a:t>analysis </a:t>
            </a:r>
            <a:r>
              <a:rPr lang="en-US" i="1" dirty="0" smtClean="0"/>
              <a:t>–much </a:t>
            </a:r>
            <a:r>
              <a:rPr lang="en-US" i="1" dirty="0" smtClean="0"/>
              <a:t>work must </a:t>
            </a:r>
            <a:r>
              <a:rPr lang="en-US" dirty="0" smtClean="0"/>
              <a:t>be done before provide robust assistance to art </a:t>
            </a:r>
            <a:r>
              <a:rPr lang="en-US" dirty="0" smtClean="0"/>
              <a:t>scholars</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buNone/>
            </a:pPr>
            <a:endParaRPr lang="en-US" dirty="0" smtClean="0"/>
          </a:p>
          <a:p>
            <a:pPr lvl="1"/>
            <a:r>
              <a:rPr lang="en-US" dirty="0" smtClean="0"/>
              <a:t>A</a:t>
            </a:r>
            <a:r>
              <a:rPr lang="en-US" dirty="0" smtClean="0"/>
              <a:t> </a:t>
            </a:r>
            <a:r>
              <a:rPr lang="en-US" dirty="0" smtClean="0"/>
              <a:t>classifier trained to use all features (fractal information, Levy dimension, genus, and two features based on oriented energy) yields 81.0% accuracy</a:t>
            </a:r>
            <a:endParaRPr lang="en-US" dirty="0" smtClean="0"/>
          </a:p>
          <a:p>
            <a:pPr lvl="1"/>
            <a:endParaRPr lang="en-US" dirty="0" smtClean="0"/>
          </a:p>
          <a:p>
            <a:endParaRPr lang="en-US" dirty="0"/>
          </a:p>
        </p:txBody>
      </p:sp>
      <p:pic>
        <p:nvPicPr>
          <p:cNvPr id="4100" name="Picture 4"/>
          <p:cNvPicPr>
            <a:picLocks noChangeAspect="1" noChangeArrowheads="1"/>
          </p:cNvPicPr>
          <p:nvPr/>
        </p:nvPicPr>
        <p:blipFill>
          <a:blip r:embed="rId2" cstate="print"/>
          <a:srcRect/>
          <a:stretch>
            <a:fillRect/>
          </a:stretch>
        </p:blipFill>
        <p:spPr bwMode="auto">
          <a:xfrm>
            <a:off x="3892551" y="3676651"/>
            <a:ext cx="3342857" cy="2005714"/>
          </a:xfrm>
          <a:prstGeom prst="rect">
            <a:avLst/>
          </a:prstGeom>
          <a:noFill/>
          <a:ln w="9525">
            <a:noFill/>
            <a:miter lim="800000"/>
            <a:headEnd/>
            <a:tailEnd/>
          </a:ln>
        </p:spPr>
      </p:pic>
    </p:spTree>
    <p:extLst>
      <p:ext uri="{BB962C8B-B14F-4D97-AF65-F5344CB8AC3E}">
        <p14:creationId xmlns:p14="http://schemas.microsoft.com/office/powerpoint/2010/main" xmlns="" val="265598691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TC103457491[[fn=Metropolitan]]</Template>
  <TotalTime>1029</TotalTime>
  <Words>2187</Words>
  <Application>Microsoft Office PowerPoint</Application>
  <PresentationFormat>Personalizar</PresentationFormat>
  <Paragraphs>226</Paragraphs>
  <Slides>40</Slides>
  <Notes>0</Notes>
  <HiddenSlides>0</HiddenSlides>
  <MMClips>0</MMClips>
  <ScaleCrop>false</ScaleCrop>
  <HeadingPairs>
    <vt:vector size="4" baseType="variant">
      <vt:variant>
        <vt:lpstr>Tema</vt:lpstr>
      </vt:variant>
      <vt:variant>
        <vt:i4>1</vt:i4>
      </vt:variant>
      <vt:variant>
        <vt:lpstr>Títulos de slides</vt:lpstr>
      </vt:variant>
      <vt:variant>
        <vt:i4>40</vt:i4>
      </vt:variant>
    </vt:vector>
  </HeadingPairs>
  <TitlesOfParts>
    <vt:vector size="41" baseType="lpstr">
      <vt:lpstr>Retrospect</vt:lpstr>
      <vt:lpstr>Art Authentication</vt:lpstr>
      <vt:lpstr>History</vt:lpstr>
      <vt:lpstr>Some Works</vt:lpstr>
      <vt:lpstr>Some Works</vt:lpstr>
      <vt:lpstr>Some Works</vt:lpstr>
      <vt:lpstr>Some Works</vt:lpstr>
      <vt:lpstr>Some Works</vt:lpstr>
      <vt:lpstr>Some Works</vt:lpstr>
      <vt:lpstr>Some Works</vt:lpstr>
      <vt:lpstr>Some Works</vt:lpstr>
      <vt:lpstr>Motivation</vt:lpstr>
      <vt:lpstr>Some Works</vt:lpstr>
      <vt:lpstr>Some Works</vt:lpstr>
      <vt:lpstr>Digital Technique</vt:lpstr>
      <vt:lpstr>Digital Technique</vt:lpstr>
      <vt:lpstr>Digital Technique</vt:lpstr>
      <vt:lpstr>Some Works</vt:lpstr>
      <vt:lpstr>Data</vt:lpstr>
      <vt:lpstr>Penn State</vt:lpstr>
      <vt:lpstr>Penn State</vt:lpstr>
      <vt:lpstr>Penn State</vt:lpstr>
      <vt:lpstr>Penn State</vt:lpstr>
      <vt:lpstr>Penn State</vt:lpstr>
      <vt:lpstr>Penn State</vt:lpstr>
      <vt:lpstr>Princeton</vt:lpstr>
      <vt:lpstr>Princeton</vt:lpstr>
      <vt:lpstr>Princeton</vt:lpstr>
      <vt:lpstr>Maastricht</vt:lpstr>
      <vt:lpstr>Maastricht</vt:lpstr>
      <vt:lpstr>Maastricht</vt:lpstr>
      <vt:lpstr>Some Works</vt:lpstr>
      <vt:lpstr>Rhythmic Brushstrokes</vt:lpstr>
      <vt:lpstr>Rhythmic Brushstrokes</vt:lpstr>
      <vt:lpstr>Rhythmic Brushstrokes</vt:lpstr>
      <vt:lpstr>Rhythmic Brushstrokes</vt:lpstr>
      <vt:lpstr>Rhythmic Brushstrokes</vt:lpstr>
      <vt:lpstr>Some Works</vt:lpstr>
      <vt:lpstr>Conclusion</vt:lpstr>
      <vt:lpstr>Our Approach</vt:lpstr>
      <vt:lpstr>Our Approach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Authentication</dc:title>
  <dc:creator>Guilherme Fôlego</dc:creator>
  <cp:lastModifiedBy>criedo</cp:lastModifiedBy>
  <cp:revision>181</cp:revision>
  <dcterms:created xsi:type="dcterms:W3CDTF">2014-10-27T23:23:52Z</dcterms:created>
  <dcterms:modified xsi:type="dcterms:W3CDTF">2014-10-31T22:47:15Z</dcterms:modified>
</cp:coreProperties>
</file>